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53"/>
  </p:notesMasterIdLst>
  <p:handoutMasterIdLst>
    <p:handoutMasterId r:id="rId54"/>
  </p:handoutMasterIdLst>
  <p:sldIdLst>
    <p:sldId id="283" r:id="rId2"/>
    <p:sldId id="338" r:id="rId3"/>
    <p:sldId id="289" r:id="rId4"/>
    <p:sldId id="308" r:id="rId5"/>
    <p:sldId id="290" r:id="rId6"/>
    <p:sldId id="320" r:id="rId7"/>
    <p:sldId id="321" r:id="rId8"/>
    <p:sldId id="319" r:id="rId9"/>
    <p:sldId id="309" r:id="rId10"/>
    <p:sldId id="291" r:id="rId11"/>
    <p:sldId id="336" r:id="rId12"/>
    <p:sldId id="323" r:id="rId13"/>
    <p:sldId id="311" r:id="rId14"/>
    <p:sldId id="292" r:id="rId15"/>
    <p:sldId id="324" r:id="rId16"/>
    <p:sldId id="332" r:id="rId17"/>
    <p:sldId id="294" r:id="rId18"/>
    <p:sldId id="312" r:id="rId19"/>
    <p:sldId id="348" r:id="rId20"/>
    <p:sldId id="349" r:id="rId21"/>
    <p:sldId id="347" r:id="rId22"/>
    <p:sldId id="346" r:id="rId23"/>
    <p:sldId id="345" r:id="rId24"/>
    <p:sldId id="350" r:id="rId25"/>
    <p:sldId id="351" r:id="rId26"/>
    <p:sldId id="352" r:id="rId27"/>
    <p:sldId id="337" r:id="rId28"/>
    <p:sldId id="353" r:id="rId29"/>
    <p:sldId id="339" r:id="rId30"/>
    <p:sldId id="354" r:id="rId31"/>
    <p:sldId id="355" r:id="rId32"/>
    <p:sldId id="356" r:id="rId33"/>
    <p:sldId id="298" r:id="rId34"/>
    <p:sldId id="300" r:id="rId35"/>
    <p:sldId id="301" r:id="rId36"/>
    <p:sldId id="297" r:id="rId37"/>
    <p:sldId id="306" r:id="rId38"/>
    <p:sldId id="368" r:id="rId39"/>
    <p:sldId id="367" r:id="rId40"/>
    <p:sldId id="366" r:id="rId41"/>
    <p:sldId id="357" r:id="rId42"/>
    <p:sldId id="359" r:id="rId43"/>
    <p:sldId id="360" r:id="rId44"/>
    <p:sldId id="361" r:id="rId45"/>
    <p:sldId id="362" r:id="rId46"/>
    <p:sldId id="363" r:id="rId47"/>
    <p:sldId id="364" r:id="rId48"/>
    <p:sldId id="365" r:id="rId49"/>
    <p:sldId id="325" r:id="rId50"/>
    <p:sldId id="296" r:id="rId51"/>
    <p:sldId id="302" r:id="rId52"/>
  </p:sldIdLst>
  <p:sldSz cx="9144000" cy="6858000" type="screen4x3"/>
  <p:notesSz cx="6797675" cy="9926638"/>
  <p:defaultTextStyle>
    <a:defPPr>
      <a:defRPr lang="fi-FI"/>
    </a:defPPr>
    <a:lvl1pPr algn="l" rtl="0" fontAlgn="base">
      <a:spcBef>
        <a:spcPct val="0"/>
      </a:spcBef>
      <a:spcAft>
        <a:spcPct val="0"/>
      </a:spcAft>
      <a:defRPr sz="2200" kern="1200">
        <a:solidFill>
          <a:srgbClr val="333333"/>
        </a:solidFill>
        <a:latin typeface="Arial" charset="0"/>
        <a:ea typeface="+mn-ea"/>
        <a:cs typeface="+mn-cs"/>
      </a:defRPr>
    </a:lvl1pPr>
    <a:lvl2pPr marL="457200" algn="l" rtl="0" fontAlgn="base">
      <a:spcBef>
        <a:spcPct val="0"/>
      </a:spcBef>
      <a:spcAft>
        <a:spcPct val="0"/>
      </a:spcAft>
      <a:defRPr sz="2200" kern="1200">
        <a:solidFill>
          <a:srgbClr val="333333"/>
        </a:solidFill>
        <a:latin typeface="Arial" charset="0"/>
        <a:ea typeface="+mn-ea"/>
        <a:cs typeface="+mn-cs"/>
      </a:defRPr>
    </a:lvl2pPr>
    <a:lvl3pPr marL="914400" algn="l" rtl="0" fontAlgn="base">
      <a:spcBef>
        <a:spcPct val="0"/>
      </a:spcBef>
      <a:spcAft>
        <a:spcPct val="0"/>
      </a:spcAft>
      <a:defRPr sz="2200" kern="1200">
        <a:solidFill>
          <a:srgbClr val="333333"/>
        </a:solidFill>
        <a:latin typeface="Arial" charset="0"/>
        <a:ea typeface="+mn-ea"/>
        <a:cs typeface="+mn-cs"/>
      </a:defRPr>
    </a:lvl3pPr>
    <a:lvl4pPr marL="1371600" algn="l" rtl="0" fontAlgn="base">
      <a:spcBef>
        <a:spcPct val="0"/>
      </a:spcBef>
      <a:spcAft>
        <a:spcPct val="0"/>
      </a:spcAft>
      <a:defRPr sz="2200" kern="1200">
        <a:solidFill>
          <a:srgbClr val="333333"/>
        </a:solidFill>
        <a:latin typeface="Arial" charset="0"/>
        <a:ea typeface="+mn-ea"/>
        <a:cs typeface="+mn-cs"/>
      </a:defRPr>
    </a:lvl4pPr>
    <a:lvl5pPr marL="1828800" algn="l" rtl="0" fontAlgn="base">
      <a:spcBef>
        <a:spcPct val="0"/>
      </a:spcBef>
      <a:spcAft>
        <a:spcPct val="0"/>
      </a:spcAft>
      <a:defRPr sz="2200" kern="1200">
        <a:solidFill>
          <a:srgbClr val="333333"/>
        </a:solidFill>
        <a:latin typeface="Arial" charset="0"/>
        <a:ea typeface="+mn-ea"/>
        <a:cs typeface="+mn-cs"/>
      </a:defRPr>
    </a:lvl5pPr>
    <a:lvl6pPr marL="2286000" algn="l" defTabSz="914400" rtl="0" eaLnBrk="1" latinLnBrk="0" hangingPunct="1">
      <a:defRPr sz="2200" kern="1200">
        <a:solidFill>
          <a:srgbClr val="333333"/>
        </a:solidFill>
        <a:latin typeface="Arial" charset="0"/>
        <a:ea typeface="+mn-ea"/>
        <a:cs typeface="+mn-cs"/>
      </a:defRPr>
    </a:lvl6pPr>
    <a:lvl7pPr marL="2743200" algn="l" defTabSz="914400" rtl="0" eaLnBrk="1" latinLnBrk="0" hangingPunct="1">
      <a:defRPr sz="2200" kern="1200">
        <a:solidFill>
          <a:srgbClr val="333333"/>
        </a:solidFill>
        <a:latin typeface="Arial" charset="0"/>
        <a:ea typeface="+mn-ea"/>
        <a:cs typeface="+mn-cs"/>
      </a:defRPr>
    </a:lvl7pPr>
    <a:lvl8pPr marL="3200400" algn="l" defTabSz="914400" rtl="0" eaLnBrk="1" latinLnBrk="0" hangingPunct="1">
      <a:defRPr sz="2200" kern="1200">
        <a:solidFill>
          <a:srgbClr val="333333"/>
        </a:solidFill>
        <a:latin typeface="Arial" charset="0"/>
        <a:ea typeface="+mn-ea"/>
        <a:cs typeface="+mn-cs"/>
      </a:defRPr>
    </a:lvl8pPr>
    <a:lvl9pPr marL="3657600" algn="l" defTabSz="914400" rtl="0" eaLnBrk="1" latinLnBrk="0" hangingPunct="1">
      <a:defRPr sz="2200" kern="1200">
        <a:solidFill>
          <a:srgbClr val="333333"/>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a:srgbClr val="009933"/>
    <a:srgbClr val="333333"/>
    <a:srgbClr val="7B6937"/>
    <a:srgbClr val="796239"/>
    <a:srgbClr val="796C37"/>
    <a:srgbClr val="897B3D"/>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576" autoAdjust="0"/>
  </p:normalViewPr>
  <p:slideViewPr>
    <p:cSldViewPr>
      <p:cViewPr varScale="1">
        <p:scale>
          <a:sx n="66" d="100"/>
          <a:sy n="66" d="100"/>
        </p:scale>
        <p:origin x="1280" y="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D1E3D3-41ED-4DF0-9CDA-7D07BC624A67}" type="doc">
      <dgm:prSet loTypeId="urn:microsoft.com/office/officeart/2005/8/layout/orgChart1" loCatId="hierarchy" qsTypeId="urn:microsoft.com/office/officeart/2005/8/quickstyle/simple1" qsCatId="simple" csTypeId="urn:microsoft.com/office/officeart/2005/8/colors/accent1_2" csCatId="accent1" phldr="1"/>
      <dgm:spPr/>
    </dgm:pt>
    <dgm:pt modelId="{40CE7448-8160-4860-82FD-6B7B8DB66674}">
      <dgm:prSet custT="1">
        <dgm:style>
          <a:lnRef idx="1">
            <a:schemeClr val="accent3"/>
          </a:lnRef>
          <a:fillRef idx="2">
            <a:schemeClr val="accent3"/>
          </a:fillRef>
          <a:effectRef idx="1">
            <a:schemeClr val="accent3"/>
          </a:effectRef>
          <a:fontRef idx="minor">
            <a:schemeClr val="dk1"/>
          </a:fontRef>
        </dgm:style>
      </dgm:prSet>
      <dgm:spPr>
        <a:solidFill>
          <a:srgbClr val="CCFF99"/>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Ārkārtējās situācijas</a:t>
          </a:r>
        </a:p>
        <a:p>
          <a:pPr marL="0" marR="0" lvl="0" indent="0" algn="ctr" defTabSz="914400" rtl="0" eaLnBrk="1" fontAlgn="base" latinLnBrk="0" hangingPunct="1">
            <a:lnSpc>
              <a:spcPct val="100000"/>
            </a:lnSpc>
            <a:spcBef>
              <a:spcPct val="0"/>
            </a:spcBef>
            <a:spcAft>
              <a:spcPct val="0"/>
            </a:spcAft>
            <a:buClrTx/>
            <a:buSzTx/>
            <a:buFontTx/>
            <a:buNone/>
            <a:tabLst/>
          </a:pPr>
          <a:r>
            <a:rPr kumimoji="0" lang="lv-LV"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izsludināšanas </a:t>
          </a:r>
          <a:r>
            <a:rPr kumimoji="0" lang="lv-LV" sz="1800" b="1" i="0" u="sng" strike="noStrike" cap="none" normalizeH="0" baseline="0" dirty="0" smtClean="0">
              <a:ln>
                <a:noFill/>
              </a:ln>
              <a:solidFill>
                <a:schemeClr val="tx1"/>
              </a:solidFill>
              <a:effectLst/>
              <a:latin typeface="Arial" panose="020B0604020202020204" pitchFamily="34" charset="0"/>
              <a:cs typeface="Arial" panose="020B0604020202020204" pitchFamily="34" charset="0"/>
            </a:rPr>
            <a:t>ierosināšana</a:t>
          </a:r>
        </a:p>
      </dgm:t>
    </dgm:pt>
    <dgm:pt modelId="{BD72AB17-0712-4EBD-9EDE-CF85DD8C287F}" type="parTrans" cxnId="{7A5BA313-0C69-4EAD-9DE6-A42A4ADBDBE6}">
      <dgm:prSet/>
      <dgm:spPr/>
      <dgm:t>
        <a:bodyPr/>
        <a:lstStyle/>
        <a:p>
          <a:endParaRPr lang="lv-LV"/>
        </a:p>
      </dgm:t>
    </dgm:pt>
    <dgm:pt modelId="{F4652000-ACE8-4182-B88D-D564E323F7B5}" type="sibTrans" cxnId="{7A5BA313-0C69-4EAD-9DE6-A42A4ADBDBE6}">
      <dgm:prSet/>
      <dgm:spPr/>
      <dgm:t>
        <a:bodyPr/>
        <a:lstStyle/>
        <a:p>
          <a:endParaRPr lang="lv-LV"/>
        </a:p>
      </dgm:t>
    </dgm:pt>
    <dgm:pt modelId="{EAB8C48D-AC7E-4511-92FE-C2AF0ECEFC80}">
      <dgm:prSet custT="1">
        <dgm:style>
          <a:lnRef idx="1">
            <a:schemeClr val="accent3"/>
          </a:lnRef>
          <a:fillRef idx="2">
            <a:schemeClr val="accent3"/>
          </a:fillRef>
          <a:effectRef idx="1">
            <a:schemeClr val="accent3"/>
          </a:effectRef>
          <a:fontRef idx="minor">
            <a:schemeClr val="dk1"/>
          </a:fontRef>
        </dgm:style>
      </dgm:prSet>
      <dgm:spPr>
        <a:solidFill>
          <a:srgbClr val="CCFF99"/>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Sakarā ar meža kaitēkļu</a:t>
          </a:r>
        </a:p>
        <a:p>
          <a:pPr marL="0" marR="0" lvl="0" indent="0" algn="ctr" defTabSz="914400" rtl="0" eaLnBrk="1" fontAlgn="base" latinLnBrk="0" hangingPunct="1">
            <a:lnSpc>
              <a:spcPct val="100000"/>
            </a:lnSpc>
            <a:spcBef>
              <a:spcPct val="0"/>
            </a:spcBef>
            <a:spcAft>
              <a:spcPct val="0"/>
            </a:spcAft>
            <a:buClrTx/>
            <a:buSzTx/>
            <a:buFontTx/>
            <a:buNone/>
            <a:tabLst/>
          </a:pPr>
          <a:r>
            <a:rPr kumimoji="0" lang="lv-LV"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savairošanos un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lv-LV"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slimību masveida izplatīšanos</a:t>
          </a:r>
        </a:p>
      </dgm:t>
    </dgm:pt>
    <dgm:pt modelId="{C20D24DE-B13A-4CD7-AFEB-4C3D23E6B412}" type="parTrans" cxnId="{4921A211-F564-43DB-B8CB-1A85FDA44A1D}">
      <dgm:prSet/>
      <dgm:spPr>
        <a:ln>
          <a:solidFill>
            <a:schemeClr val="tx1"/>
          </a:solidFill>
        </a:ln>
      </dgm:spPr>
      <dgm:t>
        <a:bodyPr/>
        <a:lstStyle/>
        <a:p>
          <a:endParaRPr lang="lv-LV"/>
        </a:p>
      </dgm:t>
    </dgm:pt>
    <dgm:pt modelId="{973A5673-7DC8-4BB7-8B9E-C3278C607A63}" type="sibTrans" cxnId="{4921A211-F564-43DB-B8CB-1A85FDA44A1D}">
      <dgm:prSet/>
      <dgm:spPr/>
      <dgm:t>
        <a:bodyPr/>
        <a:lstStyle/>
        <a:p>
          <a:endParaRPr lang="lv-LV"/>
        </a:p>
      </dgm:t>
    </dgm:pt>
    <dgm:pt modelId="{BE6CF8E6-0616-47FC-AAC7-5CE4F31B2D96}">
      <dgm:prSet custT="1">
        <dgm:style>
          <a:lnRef idx="1">
            <a:schemeClr val="accent3"/>
          </a:lnRef>
          <a:fillRef idx="2">
            <a:schemeClr val="accent3"/>
          </a:fillRef>
          <a:effectRef idx="1">
            <a:schemeClr val="accent3"/>
          </a:effectRef>
          <a:fontRef idx="minor">
            <a:schemeClr val="dk1"/>
          </a:fontRef>
        </dgm:style>
      </dgm:prSet>
      <dgm:spPr>
        <a:solidFill>
          <a:srgbClr val="CCFF99"/>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sz="1800" b="1" i="0" u="sng" strike="noStrike" cap="none" normalizeH="0" baseline="0" dirty="0" smtClean="0">
              <a:ln>
                <a:noFill/>
              </a:ln>
              <a:solidFill>
                <a:schemeClr val="tx1"/>
              </a:solidFill>
              <a:effectLst/>
              <a:latin typeface="Arial" panose="020B0604020202020204" pitchFamily="34" charset="0"/>
              <a:cs typeface="Arial" panose="020B0604020202020204" pitchFamily="34" charset="0"/>
            </a:rPr>
            <a:t>Ierosina izsludināt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lv-LV"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Valsts meža dienests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lv-LV" sz="16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dgm:t>
    </dgm:pt>
    <dgm:pt modelId="{FA4A2CEB-91FC-4B31-B62A-86A97E3E6713}" type="parTrans" cxnId="{1730B503-D162-4991-8679-CEDAE844C684}">
      <dgm:prSet/>
      <dgm:spPr>
        <a:ln>
          <a:solidFill>
            <a:schemeClr val="tx1"/>
          </a:solidFill>
        </a:ln>
      </dgm:spPr>
      <dgm:t>
        <a:bodyPr/>
        <a:lstStyle/>
        <a:p>
          <a:endParaRPr lang="lv-LV"/>
        </a:p>
      </dgm:t>
    </dgm:pt>
    <dgm:pt modelId="{5BCDAC8A-A68F-45A4-9C45-D94B46D38D8A}" type="sibTrans" cxnId="{1730B503-D162-4991-8679-CEDAE844C684}">
      <dgm:prSet/>
      <dgm:spPr/>
      <dgm:t>
        <a:bodyPr/>
        <a:lstStyle/>
        <a:p>
          <a:endParaRPr lang="lv-LV"/>
        </a:p>
      </dgm:t>
    </dgm:pt>
    <dgm:pt modelId="{B9041144-2DE0-4553-A9E1-92D6A4AA3214}">
      <dgm:prSet custT="1">
        <dgm:style>
          <a:lnRef idx="1">
            <a:schemeClr val="accent3"/>
          </a:lnRef>
          <a:fillRef idx="2">
            <a:schemeClr val="accent3"/>
          </a:fillRef>
          <a:effectRef idx="1">
            <a:schemeClr val="accent3"/>
          </a:effectRef>
          <a:fontRef idx="minor">
            <a:schemeClr val="dk1"/>
          </a:fontRef>
        </dgm:style>
      </dgm:prSet>
      <dgm:spPr>
        <a:solidFill>
          <a:srgbClr val="CCFF99"/>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Sakarā ar meža ugunsgrēku</a:t>
          </a:r>
        </a:p>
      </dgm:t>
    </dgm:pt>
    <dgm:pt modelId="{877B3CBB-D178-4CF7-B212-A3954052026A}" type="parTrans" cxnId="{75F1A754-CC8B-40E7-813F-89BF35AADE11}">
      <dgm:prSet/>
      <dgm:spPr>
        <a:ln>
          <a:solidFill>
            <a:schemeClr val="tx1"/>
          </a:solidFill>
        </a:ln>
      </dgm:spPr>
      <dgm:t>
        <a:bodyPr/>
        <a:lstStyle/>
        <a:p>
          <a:endParaRPr lang="lv-LV"/>
        </a:p>
      </dgm:t>
    </dgm:pt>
    <dgm:pt modelId="{43E05EC6-C8C8-48A2-AC29-247B95B4BDE2}" type="sibTrans" cxnId="{75F1A754-CC8B-40E7-813F-89BF35AADE11}">
      <dgm:prSet/>
      <dgm:spPr/>
      <dgm:t>
        <a:bodyPr/>
        <a:lstStyle/>
        <a:p>
          <a:endParaRPr lang="lv-LV"/>
        </a:p>
      </dgm:t>
    </dgm:pt>
    <dgm:pt modelId="{A491CC20-C20C-4B04-8F1E-4A9FDEB8D10C}">
      <dgm:prSet custT="1">
        <dgm:style>
          <a:lnRef idx="1">
            <a:schemeClr val="accent3"/>
          </a:lnRef>
          <a:fillRef idx="2">
            <a:schemeClr val="accent3"/>
          </a:fillRef>
          <a:effectRef idx="1">
            <a:schemeClr val="accent3"/>
          </a:effectRef>
          <a:fontRef idx="minor">
            <a:schemeClr val="dk1"/>
          </a:fontRef>
        </dgm:style>
      </dgm:prSet>
      <dgm:spPr>
        <a:solidFill>
          <a:srgbClr val="CCFF99"/>
        </a:solidFill>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sz="1800" b="1" i="0" u="sng" strike="noStrike" cap="none" normalizeH="0" baseline="0" dirty="0" smtClean="0">
              <a:ln>
                <a:noFill/>
              </a:ln>
              <a:solidFill>
                <a:schemeClr val="tx1"/>
              </a:solidFill>
              <a:effectLst/>
              <a:latin typeface="Arial" panose="020B0604020202020204" pitchFamily="34" charset="0"/>
              <a:cs typeface="Arial" panose="020B0604020202020204" pitchFamily="34" charset="0"/>
            </a:rPr>
            <a:t>Ierosina izsludināt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lv-LV" sz="18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Valsts meža dienests</a:t>
          </a:r>
          <a:endParaRPr kumimoji="0" lang="lv-LV" sz="1800" b="1" i="0" u="none" strike="noStrike" cap="none" normalizeH="0" baseline="0" dirty="0" smtClean="0">
            <a:ln>
              <a:noFill/>
            </a:ln>
            <a:solidFill>
              <a:schemeClr val="accent2"/>
            </a:solidFill>
            <a:effectLst/>
            <a:latin typeface="Arial" panose="020B0604020202020204" pitchFamily="34" charset="0"/>
            <a:cs typeface="Arial" panose="020B0604020202020204" pitchFamily="34" charset="0"/>
          </a:endParaRPr>
        </a:p>
      </dgm:t>
    </dgm:pt>
    <dgm:pt modelId="{BDBF14F4-AB4A-41AA-89CD-C9F16B9F4284}" type="parTrans" cxnId="{883F8EE5-E9B7-4DC3-BA2F-46CD100E0F3D}">
      <dgm:prSet/>
      <dgm:spPr>
        <a:ln>
          <a:solidFill>
            <a:schemeClr val="tx1"/>
          </a:solidFill>
        </a:ln>
      </dgm:spPr>
      <dgm:t>
        <a:bodyPr/>
        <a:lstStyle/>
        <a:p>
          <a:endParaRPr lang="lv-LV"/>
        </a:p>
      </dgm:t>
    </dgm:pt>
    <dgm:pt modelId="{35284390-FAEF-49AF-90ED-DC2FA91438FD}" type="sibTrans" cxnId="{883F8EE5-E9B7-4DC3-BA2F-46CD100E0F3D}">
      <dgm:prSet/>
      <dgm:spPr/>
      <dgm:t>
        <a:bodyPr/>
        <a:lstStyle/>
        <a:p>
          <a:endParaRPr lang="lv-LV"/>
        </a:p>
      </dgm:t>
    </dgm:pt>
    <dgm:pt modelId="{BA7D5F59-1402-43E9-AC2D-165B9178EE0F}" type="pres">
      <dgm:prSet presAssocID="{5DD1E3D3-41ED-4DF0-9CDA-7D07BC624A67}" presName="hierChild1" presStyleCnt="0">
        <dgm:presLayoutVars>
          <dgm:orgChart val="1"/>
          <dgm:chPref val="1"/>
          <dgm:dir/>
          <dgm:animOne val="branch"/>
          <dgm:animLvl val="lvl"/>
          <dgm:resizeHandles/>
        </dgm:presLayoutVars>
      </dgm:prSet>
      <dgm:spPr/>
    </dgm:pt>
    <dgm:pt modelId="{1CF75890-EE49-4472-B9AC-7834E2773BEF}" type="pres">
      <dgm:prSet presAssocID="{40CE7448-8160-4860-82FD-6B7B8DB66674}" presName="hierRoot1" presStyleCnt="0">
        <dgm:presLayoutVars>
          <dgm:hierBranch/>
        </dgm:presLayoutVars>
      </dgm:prSet>
      <dgm:spPr/>
    </dgm:pt>
    <dgm:pt modelId="{D7C59286-C57D-4292-8C83-D62F2B58FF01}" type="pres">
      <dgm:prSet presAssocID="{40CE7448-8160-4860-82FD-6B7B8DB66674}" presName="rootComposite1" presStyleCnt="0"/>
      <dgm:spPr/>
    </dgm:pt>
    <dgm:pt modelId="{79701F94-73F8-4197-9271-2446969ECE28}" type="pres">
      <dgm:prSet presAssocID="{40CE7448-8160-4860-82FD-6B7B8DB66674}" presName="rootText1" presStyleLbl="node0" presStyleIdx="0" presStyleCnt="1" custScaleX="118927">
        <dgm:presLayoutVars>
          <dgm:chPref val="3"/>
        </dgm:presLayoutVars>
      </dgm:prSet>
      <dgm:spPr/>
      <dgm:t>
        <a:bodyPr/>
        <a:lstStyle/>
        <a:p>
          <a:endParaRPr lang="lv-LV"/>
        </a:p>
      </dgm:t>
    </dgm:pt>
    <dgm:pt modelId="{2048BC3C-7A43-4895-9DF0-F7AAE1A44384}" type="pres">
      <dgm:prSet presAssocID="{40CE7448-8160-4860-82FD-6B7B8DB66674}" presName="rootConnector1" presStyleLbl="node1" presStyleIdx="0" presStyleCnt="0"/>
      <dgm:spPr/>
      <dgm:t>
        <a:bodyPr/>
        <a:lstStyle/>
        <a:p>
          <a:endParaRPr lang="lv-LV"/>
        </a:p>
      </dgm:t>
    </dgm:pt>
    <dgm:pt modelId="{497C0E18-D56D-4A5B-9ADD-07C982E70528}" type="pres">
      <dgm:prSet presAssocID="{40CE7448-8160-4860-82FD-6B7B8DB66674}" presName="hierChild2" presStyleCnt="0"/>
      <dgm:spPr/>
    </dgm:pt>
    <dgm:pt modelId="{80C4B000-3ABD-478C-BE99-32DD38F9886B}" type="pres">
      <dgm:prSet presAssocID="{C20D24DE-B13A-4CD7-AFEB-4C3D23E6B412}" presName="Name35" presStyleLbl="parChTrans1D2" presStyleIdx="0" presStyleCnt="2"/>
      <dgm:spPr/>
      <dgm:t>
        <a:bodyPr/>
        <a:lstStyle/>
        <a:p>
          <a:endParaRPr lang="lv-LV"/>
        </a:p>
      </dgm:t>
    </dgm:pt>
    <dgm:pt modelId="{39764FDF-54F0-4188-A173-8EF6B800258C}" type="pres">
      <dgm:prSet presAssocID="{EAB8C48D-AC7E-4511-92FE-C2AF0ECEFC80}" presName="hierRoot2" presStyleCnt="0">
        <dgm:presLayoutVars>
          <dgm:hierBranch/>
        </dgm:presLayoutVars>
      </dgm:prSet>
      <dgm:spPr/>
    </dgm:pt>
    <dgm:pt modelId="{C60AD464-DC03-4506-B00C-DDFD92B950AD}" type="pres">
      <dgm:prSet presAssocID="{EAB8C48D-AC7E-4511-92FE-C2AF0ECEFC80}" presName="rootComposite" presStyleCnt="0"/>
      <dgm:spPr/>
    </dgm:pt>
    <dgm:pt modelId="{5C51D14B-3C50-4825-9504-4FC1BB56D68B}" type="pres">
      <dgm:prSet presAssocID="{EAB8C48D-AC7E-4511-92FE-C2AF0ECEFC80}" presName="rootText" presStyleLbl="node2" presStyleIdx="0" presStyleCnt="2" custScaleX="151308">
        <dgm:presLayoutVars>
          <dgm:chPref val="3"/>
        </dgm:presLayoutVars>
      </dgm:prSet>
      <dgm:spPr/>
      <dgm:t>
        <a:bodyPr/>
        <a:lstStyle/>
        <a:p>
          <a:endParaRPr lang="lv-LV"/>
        </a:p>
      </dgm:t>
    </dgm:pt>
    <dgm:pt modelId="{C866B42C-5EF8-46C5-BF91-236B358BDDE4}" type="pres">
      <dgm:prSet presAssocID="{EAB8C48D-AC7E-4511-92FE-C2AF0ECEFC80}" presName="rootConnector" presStyleLbl="node2" presStyleIdx="0" presStyleCnt="2"/>
      <dgm:spPr/>
      <dgm:t>
        <a:bodyPr/>
        <a:lstStyle/>
        <a:p>
          <a:endParaRPr lang="lv-LV"/>
        </a:p>
      </dgm:t>
    </dgm:pt>
    <dgm:pt modelId="{EDF1A44B-6CAA-4AB2-B930-77C5146A6C98}" type="pres">
      <dgm:prSet presAssocID="{EAB8C48D-AC7E-4511-92FE-C2AF0ECEFC80}" presName="hierChild4" presStyleCnt="0"/>
      <dgm:spPr/>
    </dgm:pt>
    <dgm:pt modelId="{2CE19C8E-4F67-4C6D-B51C-C670B630A855}" type="pres">
      <dgm:prSet presAssocID="{FA4A2CEB-91FC-4B31-B62A-86A97E3E6713}" presName="Name35" presStyleLbl="parChTrans1D3" presStyleIdx="0" presStyleCnt="2"/>
      <dgm:spPr/>
      <dgm:t>
        <a:bodyPr/>
        <a:lstStyle/>
        <a:p>
          <a:endParaRPr lang="lv-LV"/>
        </a:p>
      </dgm:t>
    </dgm:pt>
    <dgm:pt modelId="{A03B5FD9-7C6E-4B86-943A-85433360A3F8}" type="pres">
      <dgm:prSet presAssocID="{BE6CF8E6-0616-47FC-AAC7-5CE4F31B2D96}" presName="hierRoot2" presStyleCnt="0">
        <dgm:presLayoutVars>
          <dgm:hierBranch val="r"/>
        </dgm:presLayoutVars>
      </dgm:prSet>
      <dgm:spPr/>
    </dgm:pt>
    <dgm:pt modelId="{30CD1626-F3E8-4C70-B5B8-4366E9FE9E0D}" type="pres">
      <dgm:prSet presAssocID="{BE6CF8E6-0616-47FC-AAC7-5CE4F31B2D96}" presName="rootComposite" presStyleCnt="0"/>
      <dgm:spPr/>
    </dgm:pt>
    <dgm:pt modelId="{62148E27-E7A3-4B64-8587-8EA86347C26C}" type="pres">
      <dgm:prSet presAssocID="{BE6CF8E6-0616-47FC-AAC7-5CE4F31B2D96}" presName="rootText" presStyleLbl="node3" presStyleIdx="0" presStyleCnt="2" custScaleX="148066">
        <dgm:presLayoutVars>
          <dgm:chPref val="3"/>
        </dgm:presLayoutVars>
      </dgm:prSet>
      <dgm:spPr/>
      <dgm:t>
        <a:bodyPr/>
        <a:lstStyle/>
        <a:p>
          <a:endParaRPr lang="lv-LV"/>
        </a:p>
      </dgm:t>
    </dgm:pt>
    <dgm:pt modelId="{8DE41A80-46D6-4C8F-AF26-95320FFAF22B}" type="pres">
      <dgm:prSet presAssocID="{BE6CF8E6-0616-47FC-AAC7-5CE4F31B2D96}" presName="rootConnector" presStyleLbl="node3" presStyleIdx="0" presStyleCnt="2"/>
      <dgm:spPr/>
      <dgm:t>
        <a:bodyPr/>
        <a:lstStyle/>
        <a:p>
          <a:endParaRPr lang="lv-LV"/>
        </a:p>
      </dgm:t>
    </dgm:pt>
    <dgm:pt modelId="{C540DA45-2322-4925-B77D-630F8D4EBA26}" type="pres">
      <dgm:prSet presAssocID="{BE6CF8E6-0616-47FC-AAC7-5CE4F31B2D96}" presName="hierChild4" presStyleCnt="0"/>
      <dgm:spPr/>
    </dgm:pt>
    <dgm:pt modelId="{2597CAA8-7DC8-4D38-9898-A46C5ED73272}" type="pres">
      <dgm:prSet presAssocID="{BE6CF8E6-0616-47FC-AAC7-5CE4F31B2D96}" presName="hierChild5" presStyleCnt="0"/>
      <dgm:spPr/>
    </dgm:pt>
    <dgm:pt modelId="{375A8DEF-DA93-43A4-A297-9447F10412AB}" type="pres">
      <dgm:prSet presAssocID="{EAB8C48D-AC7E-4511-92FE-C2AF0ECEFC80}" presName="hierChild5" presStyleCnt="0"/>
      <dgm:spPr/>
    </dgm:pt>
    <dgm:pt modelId="{CCAF40AC-7F94-486F-B5A1-5500DB8CFE0F}" type="pres">
      <dgm:prSet presAssocID="{877B3CBB-D178-4CF7-B212-A3954052026A}" presName="Name35" presStyleLbl="parChTrans1D2" presStyleIdx="1" presStyleCnt="2"/>
      <dgm:spPr/>
      <dgm:t>
        <a:bodyPr/>
        <a:lstStyle/>
        <a:p>
          <a:endParaRPr lang="lv-LV"/>
        </a:p>
      </dgm:t>
    </dgm:pt>
    <dgm:pt modelId="{45D3032F-F26F-420E-9F6B-B23390DCD895}" type="pres">
      <dgm:prSet presAssocID="{B9041144-2DE0-4553-A9E1-92D6A4AA3214}" presName="hierRoot2" presStyleCnt="0">
        <dgm:presLayoutVars>
          <dgm:hierBranch/>
        </dgm:presLayoutVars>
      </dgm:prSet>
      <dgm:spPr/>
    </dgm:pt>
    <dgm:pt modelId="{3354E1C8-3227-4EEA-8A8A-6F55838A39AB}" type="pres">
      <dgm:prSet presAssocID="{B9041144-2DE0-4553-A9E1-92D6A4AA3214}" presName="rootComposite" presStyleCnt="0"/>
      <dgm:spPr/>
    </dgm:pt>
    <dgm:pt modelId="{05D43305-255F-48C9-914A-810E5C8B42F0}" type="pres">
      <dgm:prSet presAssocID="{B9041144-2DE0-4553-A9E1-92D6A4AA3214}" presName="rootText" presStyleLbl="node2" presStyleIdx="1" presStyleCnt="2" custScaleX="145385">
        <dgm:presLayoutVars>
          <dgm:chPref val="3"/>
        </dgm:presLayoutVars>
      </dgm:prSet>
      <dgm:spPr/>
      <dgm:t>
        <a:bodyPr/>
        <a:lstStyle/>
        <a:p>
          <a:endParaRPr lang="lv-LV"/>
        </a:p>
      </dgm:t>
    </dgm:pt>
    <dgm:pt modelId="{D26DCE19-DBB0-4A01-92D6-905DDFE6530B}" type="pres">
      <dgm:prSet presAssocID="{B9041144-2DE0-4553-A9E1-92D6A4AA3214}" presName="rootConnector" presStyleLbl="node2" presStyleIdx="1" presStyleCnt="2"/>
      <dgm:spPr/>
      <dgm:t>
        <a:bodyPr/>
        <a:lstStyle/>
        <a:p>
          <a:endParaRPr lang="lv-LV"/>
        </a:p>
      </dgm:t>
    </dgm:pt>
    <dgm:pt modelId="{51C1B47F-FCFB-4CD9-AC89-7DF989C598AD}" type="pres">
      <dgm:prSet presAssocID="{B9041144-2DE0-4553-A9E1-92D6A4AA3214}" presName="hierChild4" presStyleCnt="0"/>
      <dgm:spPr/>
    </dgm:pt>
    <dgm:pt modelId="{63ED2F47-19B7-4CA1-8632-EC72A3936E35}" type="pres">
      <dgm:prSet presAssocID="{BDBF14F4-AB4A-41AA-89CD-C9F16B9F4284}" presName="Name35" presStyleLbl="parChTrans1D3" presStyleIdx="1" presStyleCnt="2"/>
      <dgm:spPr/>
      <dgm:t>
        <a:bodyPr/>
        <a:lstStyle/>
        <a:p>
          <a:endParaRPr lang="lv-LV"/>
        </a:p>
      </dgm:t>
    </dgm:pt>
    <dgm:pt modelId="{A45B2DBB-29B4-4441-B04A-D7B03307A7F6}" type="pres">
      <dgm:prSet presAssocID="{A491CC20-C20C-4B04-8F1E-4A9FDEB8D10C}" presName="hierRoot2" presStyleCnt="0">
        <dgm:presLayoutVars>
          <dgm:hierBranch val="r"/>
        </dgm:presLayoutVars>
      </dgm:prSet>
      <dgm:spPr/>
    </dgm:pt>
    <dgm:pt modelId="{67441348-7CAB-4E22-8D9F-E7843E508141}" type="pres">
      <dgm:prSet presAssocID="{A491CC20-C20C-4B04-8F1E-4A9FDEB8D10C}" presName="rootComposite" presStyleCnt="0"/>
      <dgm:spPr/>
    </dgm:pt>
    <dgm:pt modelId="{C768F228-37D3-45DE-AB4E-9E950D48F512}" type="pres">
      <dgm:prSet presAssocID="{A491CC20-C20C-4B04-8F1E-4A9FDEB8D10C}" presName="rootText" presStyleLbl="node3" presStyleIdx="1" presStyleCnt="2" custScaleX="177803" custLinFactNeighborX="91" custLinFactNeighborY="-3208">
        <dgm:presLayoutVars>
          <dgm:chPref val="3"/>
        </dgm:presLayoutVars>
      </dgm:prSet>
      <dgm:spPr/>
      <dgm:t>
        <a:bodyPr/>
        <a:lstStyle/>
        <a:p>
          <a:endParaRPr lang="lv-LV"/>
        </a:p>
      </dgm:t>
    </dgm:pt>
    <dgm:pt modelId="{BBCA30C7-AFDE-43EE-89B6-D1897216466B}" type="pres">
      <dgm:prSet presAssocID="{A491CC20-C20C-4B04-8F1E-4A9FDEB8D10C}" presName="rootConnector" presStyleLbl="node3" presStyleIdx="1" presStyleCnt="2"/>
      <dgm:spPr/>
      <dgm:t>
        <a:bodyPr/>
        <a:lstStyle/>
        <a:p>
          <a:endParaRPr lang="lv-LV"/>
        </a:p>
      </dgm:t>
    </dgm:pt>
    <dgm:pt modelId="{385176FE-55FD-41AB-A2C0-07ACE609C535}" type="pres">
      <dgm:prSet presAssocID="{A491CC20-C20C-4B04-8F1E-4A9FDEB8D10C}" presName="hierChild4" presStyleCnt="0"/>
      <dgm:spPr/>
    </dgm:pt>
    <dgm:pt modelId="{450B82D1-2478-483C-B863-E7846E7D4D2A}" type="pres">
      <dgm:prSet presAssocID="{A491CC20-C20C-4B04-8F1E-4A9FDEB8D10C}" presName="hierChild5" presStyleCnt="0"/>
      <dgm:spPr/>
    </dgm:pt>
    <dgm:pt modelId="{5FFC1A82-C617-4C4B-8918-F8F048CBCE14}" type="pres">
      <dgm:prSet presAssocID="{B9041144-2DE0-4553-A9E1-92D6A4AA3214}" presName="hierChild5" presStyleCnt="0"/>
      <dgm:spPr/>
    </dgm:pt>
    <dgm:pt modelId="{E7B1CDE1-04A8-49C3-BE91-502B055DBBF4}" type="pres">
      <dgm:prSet presAssocID="{40CE7448-8160-4860-82FD-6B7B8DB66674}" presName="hierChild3" presStyleCnt="0"/>
      <dgm:spPr/>
    </dgm:pt>
  </dgm:ptLst>
  <dgm:cxnLst>
    <dgm:cxn modelId="{2E898669-0877-455F-8072-5CEC7E813446}" type="presOf" srcId="{BDBF14F4-AB4A-41AA-89CD-C9F16B9F4284}" destId="{63ED2F47-19B7-4CA1-8632-EC72A3936E35}" srcOrd="0" destOrd="0" presId="urn:microsoft.com/office/officeart/2005/8/layout/orgChart1"/>
    <dgm:cxn modelId="{4062F6B9-BE65-4A3A-98FA-49C71B80860A}" type="presOf" srcId="{B9041144-2DE0-4553-A9E1-92D6A4AA3214}" destId="{05D43305-255F-48C9-914A-810E5C8B42F0}" srcOrd="0" destOrd="0" presId="urn:microsoft.com/office/officeart/2005/8/layout/orgChart1"/>
    <dgm:cxn modelId="{75F1A754-CC8B-40E7-813F-89BF35AADE11}" srcId="{40CE7448-8160-4860-82FD-6B7B8DB66674}" destId="{B9041144-2DE0-4553-A9E1-92D6A4AA3214}" srcOrd="1" destOrd="0" parTransId="{877B3CBB-D178-4CF7-B212-A3954052026A}" sibTransId="{43E05EC6-C8C8-48A2-AC29-247B95B4BDE2}"/>
    <dgm:cxn modelId="{A7674835-7E96-4F99-BC92-904B1AC0F587}" type="presOf" srcId="{EAB8C48D-AC7E-4511-92FE-C2AF0ECEFC80}" destId="{5C51D14B-3C50-4825-9504-4FC1BB56D68B}" srcOrd="0" destOrd="0" presId="urn:microsoft.com/office/officeart/2005/8/layout/orgChart1"/>
    <dgm:cxn modelId="{EBD1605B-E909-4C62-B02E-7566DDC2CEF3}" type="presOf" srcId="{C20D24DE-B13A-4CD7-AFEB-4C3D23E6B412}" destId="{80C4B000-3ABD-478C-BE99-32DD38F9886B}" srcOrd="0" destOrd="0" presId="urn:microsoft.com/office/officeart/2005/8/layout/orgChart1"/>
    <dgm:cxn modelId="{A2F4CE3E-9BD0-424B-A7AD-F29463C5308E}" type="presOf" srcId="{A491CC20-C20C-4B04-8F1E-4A9FDEB8D10C}" destId="{C768F228-37D3-45DE-AB4E-9E950D48F512}" srcOrd="0" destOrd="0" presId="urn:microsoft.com/office/officeart/2005/8/layout/orgChart1"/>
    <dgm:cxn modelId="{7A0D9775-1401-45FA-A5B0-D5B217761F8C}" type="presOf" srcId="{40CE7448-8160-4860-82FD-6B7B8DB66674}" destId="{2048BC3C-7A43-4895-9DF0-F7AAE1A44384}" srcOrd="1" destOrd="0" presId="urn:microsoft.com/office/officeart/2005/8/layout/orgChart1"/>
    <dgm:cxn modelId="{515B4142-E97F-4A47-9BA9-E546B1F2FEED}" type="presOf" srcId="{EAB8C48D-AC7E-4511-92FE-C2AF0ECEFC80}" destId="{C866B42C-5EF8-46C5-BF91-236B358BDDE4}" srcOrd="1" destOrd="0" presId="urn:microsoft.com/office/officeart/2005/8/layout/orgChart1"/>
    <dgm:cxn modelId="{4921A211-F564-43DB-B8CB-1A85FDA44A1D}" srcId="{40CE7448-8160-4860-82FD-6B7B8DB66674}" destId="{EAB8C48D-AC7E-4511-92FE-C2AF0ECEFC80}" srcOrd="0" destOrd="0" parTransId="{C20D24DE-B13A-4CD7-AFEB-4C3D23E6B412}" sibTransId="{973A5673-7DC8-4BB7-8B9E-C3278C607A63}"/>
    <dgm:cxn modelId="{CC71F5FF-833D-412E-A884-51D2D9F7CC59}" type="presOf" srcId="{40CE7448-8160-4860-82FD-6B7B8DB66674}" destId="{79701F94-73F8-4197-9271-2446969ECE28}" srcOrd="0" destOrd="0" presId="urn:microsoft.com/office/officeart/2005/8/layout/orgChart1"/>
    <dgm:cxn modelId="{C6BAA46A-246D-4CCA-87E4-36808EBCD9E7}" type="presOf" srcId="{877B3CBB-D178-4CF7-B212-A3954052026A}" destId="{CCAF40AC-7F94-486F-B5A1-5500DB8CFE0F}" srcOrd="0" destOrd="0" presId="urn:microsoft.com/office/officeart/2005/8/layout/orgChart1"/>
    <dgm:cxn modelId="{A884C2E0-5124-41B8-8C8F-82E3F8DA0DCF}" type="presOf" srcId="{B9041144-2DE0-4553-A9E1-92D6A4AA3214}" destId="{D26DCE19-DBB0-4A01-92D6-905DDFE6530B}" srcOrd="1" destOrd="0" presId="urn:microsoft.com/office/officeart/2005/8/layout/orgChart1"/>
    <dgm:cxn modelId="{1730B503-D162-4991-8679-CEDAE844C684}" srcId="{EAB8C48D-AC7E-4511-92FE-C2AF0ECEFC80}" destId="{BE6CF8E6-0616-47FC-AAC7-5CE4F31B2D96}" srcOrd="0" destOrd="0" parTransId="{FA4A2CEB-91FC-4B31-B62A-86A97E3E6713}" sibTransId="{5BCDAC8A-A68F-45A4-9C45-D94B46D38D8A}"/>
    <dgm:cxn modelId="{7A5BA313-0C69-4EAD-9DE6-A42A4ADBDBE6}" srcId="{5DD1E3D3-41ED-4DF0-9CDA-7D07BC624A67}" destId="{40CE7448-8160-4860-82FD-6B7B8DB66674}" srcOrd="0" destOrd="0" parTransId="{BD72AB17-0712-4EBD-9EDE-CF85DD8C287F}" sibTransId="{F4652000-ACE8-4182-B88D-D564E323F7B5}"/>
    <dgm:cxn modelId="{9293FFB7-F51A-4FBE-B348-CEA9685FF88A}" type="presOf" srcId="{BE6CF8E6-0616-47FC-AAC7-5CE4F31B2D96}" destId="{62148E27-E7A3-4B64-8587-8EA86347C26C}" srcOrd="0" destOrd="0" presId="urn:microsoft.com/office/officeart/2005/8/layout/orgChart1"/>
    <dgm:cxn modelId="{6C179289-CAB9-4312-8D43-06A274E9E18D}" type="presOf" srcId="{BE6CF8E6-0616-47FC-AAC7-5CE4F31B2D96}" destId="{8DE41A80-46D6-4C8F-AF26-95320FFAF22B}" srcOrd="1" destOrd="0" presId="urn:microsoft.com/office/officeart/2005/8/layout/orgChart1"/>
    <dgm:cxn modelId="{1421F51F-D136-47DB-9936-C742B665DAB4}" type="presOf" srcId="{FA4A2CEB-91FC-4B31-B62A-86A97E3E6713}" destId="{2CE19C8E-4F67-4C6D-B51C-C670B630A855}" srcOrd="0" destOrd="0" presId="urn:microsoft.com/office/officeart/2005/8/layout/orgChart1"/>
    <dgm:cxn modelId="{58609524-C579-48E0-92B1-F050E730894F}" type="presOf" srcId="{5DD1E3D3-41ED-4DF0-9CDA-7D07BC624A67}" destId="{BA7D5F59-1402-43E9-AC2D-165B9178EE0F}" srcOrd="0" destOrd="0" presId="urn:microsoft.com/office/officeart/2005/8/layout/orgChart1"/>
    <dgm:cxn modelId="{309D34AC-7D87-4D70-ADA1-0E7B11C2A3CB}" type="presOf" srcId="{A491CC20-C20C-4B04-8F1E-4A9FDEB8D10C}" destId="{BBCA30C7-AFDE-43EE-89B6-D1897216466B}" srcOrd="1" destOrd="0" presId="urn:microsoft.com/office/officeart/2005/8/layout/orgChart1"/>
    <dgm:cxn modelId="{883F8EE5-E9B7-4DC3-BA2F-46CD100E0F3D}" srcId="{B9041144-2DE0-4553-A9E1-92D6A4AA3214}" destId="{A491CC20-C20C-4B04-8F1E-4A9FDEB8D10C}" srcOrd="0" destOrd="0" parTransId="{BDBF14F4-AB4A-41AA-89CD-C9F16B9F4284}" sibTransId="{35284390-FAEF-49AF-90ED-DC2FA91438FD}"/>
    <dgm:cxn modelId="{5F7AA566-3722-48D8-B7D5-74AF2B876084}" type="presParOf" srcId="{BA7D5F59-1402-43E9-AC2D-165B9178EE0F}" destId="{1CF75890-EE49-4472-B9AC-7834E2773BEF}" srcOrd="0" destOrd="0" presId="urn:microsoft.com/office/officeart/2005/8/layout/orgChart1"/>
    <dgm:cxn modelId="{19A53439-4B7C-4698-9DC9-5CE61E1A9C76}" type="presParOf" srcId="{1CF75890-EE49-4472-B9AC-7834E2773BEF}" destId="{D7C59286-C57D-4292-8C83-D62F2B58FF01}" srcOrd="0" destOrd="0" presId="urn:microsoft.com/office/officeart/2005/8/layout/orgChart1"/>
    <dgm:cxn modelId="{6937F508-0A8E-470C-985E-D9C03BCAE7A3}" type="presParOf" srcId="{D7C59286-C57D-4292-8C83-D62F2B58FF01}" destId="{79701F94-73F8-4197-9271-2446969ECE28}" srcOrd="0" destOrd="0" presId="urn:microsoft.com/office/officeart/2005/8/layout/orgChart1"/>
    <dgm:cxn modelId="{26BEACFF-F16C-4DF7-B1DB-D9293EDDB746}" type="presParOf" srcId="{D7C59286-C57D-4292-8C83-D62F2B58FF01}" destId="{2048BC3C-7A43-4895-9DF0-F7AAE1A44384}" srcOrd="1" destOrd="0" presId="urn:microsoft.com/office/officeart/2005/8/layout/orgChart1"/>
    <dgm:cxn modelId="{6884710A-597F-4417-A796-23F4CCD05495}" type="presParOf" srcId="{1CF75890-EE49-4472-B9AC-7834E2773BEF}" destId="{497C0E18-D56D-4A5B-9ADD-07C982E70528}" srcOrd="1" destOrd="0" presId="urn:microsoft.com/office/officeart/2005/8/layout/orgChart1"/>
    <dgm:cxn modelId="{5D1E7C0E-4A28-4119-A6EC-B3963921589E}" type="presParOf" srcId="{497C0E18-D56D-4A5B-9ADD-07C982E70528}" destId="{80C4B000-3ABD-478C-BE99-32DD38F9886B}" srcOrd="0" destOrd="0" presId="urn:microsoft.com/office/officeart/2005/8/layout/orgChart1"/>
    <dgm:cxn modelId="{7BB070CF-975F-4AFF-AC4D-62EBC3FC8D71}" type="presParOf" srcId="{497C0E18-D56D-4A5B-9ADD-07C982E70528}" destId="{39764FDF-54F0-4188-A173-8EF6B800258C}" srcOrd="1" destOrd="0" presId="urn:microsoft.com/office/officeart/2005/8/layout/orgChart1"/>
    <dgm:cxn modelId="{CD366177-8BEA-454D-ADD6-FBF12077372A}" type="presParOf" srcId="{39764FDF-54F0-4188-A173-8EF6B800258C}" destId="{C60AD464-DC03-4506-B00C-DDFD92B950AD}" srcOrd="0" destOrd="0" presId="urn:microsoft.com/office/officeart/2005/8/layout/orgChart1"/>
    <dgm:cxn modelId="{950DCC8B-A074-4DDE-B7A7-3D170A13D39D}" type="presParOf" srcId="{C60AD464-DC03-4506-B00C-DDFD92B950AD}" destId="{5C51D14B-3C50-4825-9504-4FC1BB56D68B}" srcOrd="0" destOrd="0" presId="urn:microsoft.com/office/officeart/2005/8/layout/orgChart1"/>
    <dgm:cxn modelId="{88123C2E-A0D1-41D6-A07A-8B0FCC8168D6}" type="presParOf" srcId="{C60AD464-DC03-4506-B00C-DDFD92B950AD}" destId="{C866B42C-5EF8-46C5-BF91-236B358BDDE4}" srcOrd="1" destOrd="0" presId="urn:microsoft.com/office/officeart/2005/8/layout/orgChart1"/>
    <dgm:cxn modelId="{714E4C1F-D693-4B80-BACB-30EA3B1A7CB6}" type="presParOf" srcId="{39764FDF-54F0-4188-A173-8EF6B800258C}" destId="{EDF1A44B-6CAA-4AB2-B930-77C5146A6C98}" srcOrd="1" destOrd="0" presId="urn:microsoft.com/office/officeart/2005/8/layout/orgChart1"/>
    <dgm:cxn modelId="{25340B59-B4BF-49D6-A5BD-22CDC225339F}" type="presParOf" srcId="{EDF1A44B-6CAA-4AB2-B930-77C5146A6C98}" destId="{2CE19C8E-4F67-4C6D-B51C-C670B630A855}" srcOrd="0" destOrd="0" presId="urn:microsoft.com/office/officeart/2005/8/layout/orgChart1"/>
    <dgm:cxn modelId="{D1CF1C13-0956-432A-BF9B-ADE4B16AB41A}" type="presParOf" srcId="{EDF1A44B-6CAA-4AB2-B930-77C5146A6C98}" destId="{A03B5FD9-7C6E-4B86-943A-85433360A3F8}" srcOrd="1" destOrd="0" presId="urn:microsoft.com/office/officeart/2005/8/layout/orgChart1"/>
    <dgm:cxn modelId="{CE89B968-3D95-475E-A60B-94B59B3638A1}" type="presParOf" srcId="{A03B5FD9-7C6E-4B86-943A-85433360A3F8}" destId="{30CD1626-F3E8-4C70-B5B8-4366E9FE9E0D}" srcOrd="0" destOrd="0" presId="urn:microsoft.com/office/officeart/2005/8/layout/orgChart1"/>
    <dgm:cxn modelId="{B8FF933A-2A0F-48F6-8B85-784A12ABE7FC}" type="presParOf" srcId="{30CD1626-F3E8-4C70-B5B8-4366E9FE9E0D}" destId="{62148E27-E7A3-4B64-8587-8EA86347C26C}" srcOrd="0" destOrd="0" presId="urn:microsoft.com/office/officeart/2005/8/layout/orgChart1"/>
    <dgm:cxn modelId="{36CDE22E-E51B-485D-8E2B-CE6084A4EC67}" type="presParOf" srcId="{30CD1626-F3E8-4C70-B5B8-4366E9FE9E0D}" destId="{8DE41A80-46D6-4C8F-AF26-95320FFAF22B}" srcOrd="1" destOrd="0" presId="urn:microsoft.com/office/officeart/2005/8/layout/orgChart1"/>
    <dgm:cxn modelId="{75017E46-233B-4D85-B02A-47293429AC9F}" type="presParOf" srcId="{A03B5FD9-7C6E-4B86-943A-85433360A3F8}" destId="{C540DA45-2322-4925-B77D-630F8D4EBA26}" srcOrd="1" destOrd="0" presId="urn:microsoft.com/office/officeart/2005/8/layout/orgChart1"/>
    <dgm:cxn modelId="{A3B5BDE7-A9E4-4405-A8EB-0E817286A71D}" type="presParOf" srcId="{A03B5FD9-7C6E-4B86-943A-85433360A3F8}" destId="{2597CAA8-7DC8-4D38-9898-A46C5ED73272}" srcOrd="2" destOrd="0" presId="urn:microsoft.com/office/officeart/2005/8/layout/orgChart1"/>
    <dgm:cxn modelId="{3A5441A0-8EC3-47E1-8105-ABE0FC4DAB94}" type="presParOf" srcId="{39764FDF-54F0-4188-A173-8EF6B800258C}" destId="{375A8DEF-DA93-43A4-A297-9447F10412AB}" srcOrd="2" destOrd="0" presId="urn:microsoft.com/office/officeart/2005/8/layout/orgChart1"/>
    <dgm:cxn modelId="{ECA2DEAF-4C72-4994-813D-F9CFAAB71CF8}" type="presParOf" srcId="{497C0E18-D56D-4A5B-9ADD-07C982E70528}" destId="{CCAF40AC-7F94-486F-B5A1-5500DB8CFE0F}" srcOrd="2" destOrd="0" presId="urn:microsoft.com/office/officeart/2005/8/layout/orgChart1"/>
    <dgm:cxn modelId="{ED857168-54FC-41CD-A4A1-75E0A5D01B67}" type="presParOf" srcId="{497C0E18-D56D-4A5B-9ADD-07C982E70528}" destId="{45D3032F-F26F-420E-9F6B-B23390DCD895}" srcOrd="3" destOrd="0" presId="urn:microsoft.com/office/officeart/2005/8/layout/orgChart1"/>
    <dgm:cxn modelId="{8B466B5D-DA60-4709-A674-8D9D6415514C}" type="presParOf" srcId="{45D3032F-F26F-420E-9F6B-B23390DCD895}" destId="{3354E1C8-3227-4EEA-8A8A-6F55838A39AB}" srcOrd="0" destOrd="0" presId="urn:microsoft.com/office/officeart/2005/8/layout/orgChart1"/>
    <dgm:cxn modelId="{C6EAE93A-0D59-422D-9DDC-93BF0AEC3966}" type="presParOf" srcId="{3354E1C8-3227-4EEA-8A8A-6F55838A39AB}" destId="{05D43305-255F-48C9-914A-810E5C8B42F0}" srcOrd="0" destOrd="0" presId="urn:microsoft.com/office/officeart/2005/8/layout/orgChart1"/>
    <dgm:cxn modelId="{20D05829-5C86-45BA-A9AF-B54A17256D65}" type="presParOf" srcId="{3354E1C8-3227-4EEA-8A8A-6F55838A39AB}" destId="{D26DCE19-DBB0-4A01-92D6-905DDFE6530B}" srcOrd="1" destOrd="0" presId="urn:microsoft.com/office/officeart/2005/8/layout/orgChart1"/>
    <dgm:cxn modelId="{4E42A0B4-F1D7-4512-9E2C-2E23516B9957}" type="presParOf" srcId="{45D3032F-F26F-420E-9F6B-B23390DCD895}" destId="{51C1B47F-FCFB-4CD9-AC89-7DF989C598AD}" srcOrd="1" destOrd="0" presId="urn:microsoft.com/office/officeart/2005/8/layout/orgChart1"/>
    <dgm:cxn modelId="{6546E730-1363-4F54-952C-42050B02EF51}" type="presParOf" srcId="{51C1B47F-FCFB-4CD9-AC89-7DF989C598AD}" destId="{63ED2F47-19B7-4CA1-8632-EC72A3936E35}" srcOrd="0" destOrd="0" presId="urn:microsoft.com/office/officeart/2005/8/layout/orgChart1"/>
    <dgm:cxn modelId="{FB228AE1-AED4-4287-8D92-7F0113436EE6}" type="presParOf" srcId="{51C1B47F-FCFB-4CD9-AC89-7DF989C598AD}" destId="{A45B2DBB-29B4-4441-B04A-D7B03307A7F6}" srcOrd="1" destOrd="0" presId="urn:microsoft.com/office/officeart/2005/8/layout/orgChart1"/>
    <dgm:cxn modelId="{2038DA5D-44B8-4669-A6AC-8B69476B625F}" type="presParOf" srcId="{A45B2DBB-29B4-4441-B04A-D7B03307A7F6}" destId="{67441348-7CAB-4E22-8D9F-E7843E508141}" srcOrd="0" destOrd="0" presId="urn:microsoft.com/office/officeart/2005/8/layout/orgChart1"/>
    <dgm:cxn modelId="{6F090D03-76AF-4239-A940-EC9667A81D40}" type="presParOf" srcId="{67441348-7CAB-4E22-8D9F-E7843E508141}" destId="{C768F228-37D3-45DE-AB4E-9E950D48F512}" srcOrd="0" destOrd="0" presId="urn:microsoft.com/office/officeart/2005/8/layout/orgChart1"/>
    <dgm:cxn modelId="{F5692D01-31C2-42FE-B7A8-FACA3C018474}" type="presParOf" srcId="{67441348-7CAB-4E22-8D9F-E7843E508141}" destId="{BBCA30C7-AFDE-43EE-89B6-D1897216466B}" srcOrd="1" destOrd="0" presId="urn:microsoft.com/office/officeart/2005/8/layout/orgChart1"/>
    <dgm:cxn modelId="{333D678F-8896-4207-8C5D-B3AAC4707A1C}" type="presParOf" srcId="{A45B2DBB-29B4-4441-B04A-D7B03307A7F6}" destId="{385176FE-55FD-41AB-A2C0-07ACE609C535}" srcOrd="1" destOrd="0" presId="urn:microsoft.com/office/officeart/2005/8/layout/orgChart1"/>
    <dgm:cxn modelId="{81DD885D-E6E4-49EC-8076-76D9D290C1DA}" type="presParOf" srcId="{A45B2DBB-29B4-4441-B04A-D7B03307A7F6}" destId="{450B82D1-2478-483C-B863-E7846E7D4D2A}" srcOrd="2" destOrd="0" presId="urn:microsoft.com/office/officeart/2005/8/layout/orgChart1"/>
    <dgm:cxn modelId="{0B8EBF0A-83A5-4FD7-A13E-512C49653384}" type="presParOf" srcId="{45D3032F-F26F-420E-9F6B-B23390DCD895}" destId="{5FFC1A82-C617-4C4B-8918-F8F048CBCE14}" srcOrd="2" destOrd="0" presId="urn:microsoft.com/office/officeart/2005/8/layout/orgChart1"/>
    <dgm:cxn modelId="{02FEE298-438A-4712-A0DE-79E8BD471A6D}" type="presParOf" srcId="{1CF75890-EE49-4472-B9AC-7834E2773BEF}" destId="{E7B1CDE1-04A8-49C3-BE91-502B055DBBF4}"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ED2F47-19B7-4CA1-8632-EC72A3936E35}">
      <dsp:nvSpPr>
        <dsp:cNvPr id="0" name=""/>
        <dsp:cNvSpPr/>
      </dsp:nvSpPr>
      <dsp:spPr>
        <a:xfrm>
          <a:off x="6068883" y="2723122"/>
          <a:ext cx="91440" cy="436446"/>
        </a:xfrm>
        <a:custGeom>
          <a:avLst/>
          <a:gdLst/>
          <a:ahLst/>
          <a:cxnLst/>
          <a:rect l="0" t="0" r="0" b="0"/>
          <a:pathLst>
            <a:path>
              <a:moveTo>
                <a:pt x="45720" y="0"/>
              </a:moveTo>
              <a:lnTo>
                <a:pt x="45720" y="200176"/>
              </a:lnTo>
              <a:lnTo>
                <a:pt x="47767" y="200176"/>
              </a:lnTo>
              <a:lnTo>
                <a:pt x="47767" y="436446"/>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CCAF40AC-7F94-486F-B5A1-5500DB8CFE0F}">
      <dsp:nvSpPr>
        <dsp:cNvPr id="0" name=""/>
        <dsp:cNvSpPr/>
      </dsp:nvSpPr>
      <dsp:spPr>
        <a:xfrm>
          <a:off x="4011845" y="1125486"/>
          <a:ext cx="2102758" cy="472540"/>
        </a:xfrm>
        <a:custGeom>
          <a:avLst/>
          <a:gdLst/>
          <a:ahLst/>
          <a:cxnLst/>
          <a:rect l="0" t="0" r="0" b="0"/>
          <a:pathLst>
            <a:path>
              <a:moveTo>
                <a:pt x="0" y="0"/>
              </a:moveTo>
              <a:lnTo>
                <a:pt x="0" y="236270"/>
              </a:lnTo>
              <a:lnTo>
                <a:pt x="2102758" y="236270"/>
              </a:lnTo>
              <a:lnTo>
                <a:pt x="2102758" y="472540"/>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2CE19C8E-4F67-4C6D-B51C-C670B630A855}">
      <dsp:nvSpPr>
        <dsp:cNvPr id="0" name=""/>
        <dsp:cNvSpPr/>
      </dsp:nvSpPr>
      <dsp:spPr>
        <a:xfrm>
          <a:off x="1930006" y="2723122"/>
          <a:ext cx="91440" cy="472540"/>
        </a:xfrm>
        <a:custGeom>
          <a:avLst/>
          <a:gdLst/>
          <a:ahLst/>
          <a:cxnLst/>
          <a:rect l="0" t="0" r="0" b="0"/>
          <a:pathLst>
            <a:path>
              <a:moveTo>
                <a:pt x="45720" y="0"/>
              </a:moveTo>
              <a:lnTo>
                <a:pt x="45720" y="472540"/>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80C4B000-3ABD-478C-BE99-32DD38F9886B}">
      <dsp:nvSpPr>
        <dsp:cNvPr id="0" name=""/>
        <dsp:cNvSpPr/>
      </dsp:nvSpPr>
      <dsp:spPr>
        <a:xfrm>
          <a:off x="1975726" y="1125486"/>
          <a:ext cx="2036118" cy="472540"/>
        </a:xfrm>
        <a:custGeom>
          <a:avLst/>
          <a:gdLst/>
          <a:ahLst/>
          <a:cxnLst/>
          <a:rect l="0" t="0" r="0" b="0"/>
          <a:pathLst>
            <a:path>
              <a:moveTo>
                <a:pt x="2036118" y="0"/>
              </a:moveTo>
              <a:lnTo>
                <a:pt x="2036118" y="236270"/>
              </a:lnTo>
              <a:lnTo>
                <a:pt x="0" y="236270"/>
              </a:lnTo>
              <a:lnTo>
                <a:pt x="0" y="472540"/>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79701F94-73F8-4197-9271-2446969ECE28}">
      <dsp:nvSpPr>
        <dsp:cNvPr id="0" name=""/>
        <dsp:cNvSpPr/>
      </dsp:nvSpPr>
      <dsp:spPr>
        <a:xfrm>
          <a:off x="2673803" y="391"/>
          <a:ext cx="2676084" cy="1125095"/>
        </a:xfrm>
        <a:prstGeom prst="rect">
          <a:avLst/>
        </a:prstGeom>
        <a:solidFill>
          <a:srgbClr val="CCFF99"/>
        </a:soli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1430" tIns="11430" rIns="11430" bIns="1143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sz="1800" b="1" i="0" u="none" strike="noStrike" kern="1200" cap="none" normalizeH="0" baseline="0" dirty="0" smtClean="0">
              <a:ln>
                <a:noFill/>
              </a:ln>
              <a:solidFill>
                <a:schemeClr val="tx1"/>
              </a:solidFill>
              <a:effectLst/>
              <a:latin typeface="Arial" panose="020B0604020202020204" pitchFamily="34" charset="0"/>
              <a:cs typeface="Arial" panose="020B0604020202020204" pitchFamily="34" charset="0"/>
            </a:rPr>
            <a:t>Ārkārtējās situācijas</a:t>
          </a:r>
        </a:p>
        <a:p>
          <a:pPr marL="0" marR="0" lvl="0" indent="0" algn="ctr" defTabSz="914400" rtl="0" eaLnBrk="1" fontAlgn="base" latinLnBrk="0" hangingPunct="1">
            <a:lnSpc>
              <a:spcPct val="100000"/>
            </a:lnSpc>
            <a:spcBef>
              <a:spcPct val="0"/>
            </a:spcBef>
            <a:spcAft>
              <a:spcPct val="0"/>
            </a:spcAft>
            <a:buClrTx/>
            <a:buSzTx/>
            <a:buFontTx/>
            <a:buNone/>
            <a:tabLst/>
          </a:pPr>
          <a:r>
            <a:rPr kumimoji="0" lang="lv-LV" sz="1800" b="1" i="0" u="none" strike="noStrike" kern="1200" cap="none" normalizeH="0" baseline="0" dirty="0" smtClean="0">
              <a:ln>
                <a:noFill/>
              </a:ln>
              <a:solidFill>
                <a:schemeClr val="tx1"/>
              </a:solidFill>
              <a:effectLst/>
              <a:latin typeface="Arial" panose="020B0604020202020204" pitchFamily="34" charset="0"/>
              <a:cs typeface="Arial" panose="020B0604020202020204" pitchFamily="34" charset="0"/>
            </a:rPr>
            <a:t>izsludināšanas </a:t>
          </a:r>
          <a:r>
            <a:rPr kumimoji="0" lang="lv-LV" sz="1800" b="1" i="0" u="sng" strike="noStrike" kern="1200" cap="none" normalizeH="0" baseline="0" dirty="0" smtClean="0">
              <a:ln>
                <a:noFill/>
              </a:ln>
              <a:solidFill>
                <a:schemeClr val="tx1"/>
              </a:solidFill>
              <a:effectLst/>
              <a:latin typeface="Arial" panose="020B0604020202020204" pitchFamily="34" charset="0"/>
              <a:cs typeface="Arial" panose="020B0604020202020204" pitchFamily="34" charset="0"/>
            </a:rPr>
            <a:t>ierosināšana</a:t>
          </a:r>
        </a:p>
      </dsp:txBody>
      <dsp:txXfrm>
        <a:off x="2673803" y="391"/>
        <a:ext cx="2676084" cy="1125095"/>
      </dsp:txXfrm>
    </dsp:sp>
    <dsp:sp modelId="{5C51D14B-3C50-4825-9504-4FC1BB56D68B}">
      <dsp:nvSpPr>
        <dsp:cNvPr id="0" name=""/>
        <dsp:cNvSpPr/>
      </dsp:nvSpPr>
      <dsp:spPr>
        <a:xfrm>
          <a:off x="273367" y="1598026"/>
          <a:ext cx="3404718" cy="1125095"/>
        </a:xfrm>
        <a:prstGeom prst="rect">
          <a:avLst/>
        </a:prstGeom>
        <a:solidFill>
          <a:srgbClr val="CCFF99"/>
        </a:soli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1430" tIns="11430" rIns="11430" bIns="1143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sz="1800" b="1" i="0" u="none" strike="noStrike" kern="1200" cap="none" normalizeH="0" baseline="0" dirty="0" smtClean="0">
              <a:ln>
                <a:noFill/>
              </a:ln>
              <a:solidFill>
                <a:schemeClr val="tx1"/>
              </a:solidFill>
              <a:effectLst/>
              <a:latin typeface="Arial" panose="020B0604020202020204" pitchFamily="34" charset="0"/>
              <a:cs typeface="Arial" panose="020B0604020202020204" pitchFamily="34" charset="0"/>
            </a:rPr>
            <a:t>Sakarā ar meža kaitēkļu</a:t>
          </a:r>
        </a:p>
        <a:p>
          <a:pPr marL="0" marR="0" lvl="0" indent="0" algn="ctr" defTabSz="914400" rtl="0" eaLnBrk="1" fontAlgn="base" latinLnBrk="0" hangingPunct="1">
            <a:lnSpc>
              <a:spcPct val="100000"/>
            </a:lnSpc>
            <a:spcBef>
              <a:spcPct val="0"/>
            </a:spcBef>
            <a:spcAft>
              <a:spcPct val="0"/>
            </a:spcAft>
            <a:buClrTx/>
            <a:buSzTx/>
            <a:buFontTx/>
            <a:buNone/>
            <a:tabLst/>
          </a:pPr>
          <a:r>
            <a:rPr kumimoji="0" lang="lv-LV" sz="1800" b="1" i="0" u="none" strike="noStrike" kern="1200" cap="none" normalizeH="0" baseline="0" dirty="0" smtClean="0">
              <a:ln>
                <a:noFill/>
              </a:ln>
              <a:solidFill>
                <a:schemeClr val="tx1"/>
              </a:solidFill>
              <a:effectLst/>
              <a:latin typeface="Arial" panose="020B0604020202020204" pitchFamily="34" charset="0"/>
              <a:cs typeface="Arial" panose="020B0604020202020204" pitchFamily="34" charset="0"/>
            </a:rPr>
            <a:t> savairošanos un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lv-LV" sz="1800" b="1" i="0" u="none" strike="noStrike" kern="1200" cap="none" normalizeH="0" baseline="0" dirty="0" smtClean="0">
              <a:ln>
                <a:noFill/>
              </a:ln>
              <a:solidFill>
                <a:schemeClr val="tx1"/>
              </a:solidFill>
              <a:effectLst/>
              <a:latin typeface="Arial" panose="020B0604020202020204" pitchFamily="34" charset="0"/>
              <a:cs typeface="Arial" panose="020B0604020202020204" pitchFamily="34" charset="0"/>
            </a:rPr>
            <a:t>slimību masveida izplatīšanos</a:t>
          </a:r>
        </a:p>
      </dsp:txBody>
      <dsp:txXfrm>
        <a:off x="273367" y="1598026"/>
        <a:ext cx="3404718" cy="1125095"/>
      </dsp:txXfrm>
    </dsp:sp>
    <dsp:sp modelId="{62148E27-E7A3-4B64-8587-8EA86347C26C}">
      <dsp:nvSpPr>
        <dsp:cNvPr id="0" name=""/>
        <dsp:cNvSpPr/>
      </dsp:nvSpPr>
      <dsp:spPr>
        <a:xfrm>
          <a:off x="309842" y="3195662"/>
          <a:ext cx="3331767" cy="1125095"/>
        </a:xfrm>
        <a:prstGeom prst="rect">
          <a:avLst/>
        </a:prstGeom>
        <a:solidFill>
          <a:srgbClr val="CCFF99"/>
        </a:soli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1430" tIns="11430" rIns="11430" bIns="1143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sz="1800" b="1" i="0" u="sng" strike="noStrike" kern="1200" cap="none" normalizeH="0" baseline="0" dirty="0" smtClean="0">
              <a:ln>
                <a:noFill/>
              </a:ln>
              <a:solidFill>
                <a:schemeClr val="tx1"/>
              </a:solidFill>
              <a:effectLst/>
              <a:latin typeface="Arial" panose="020B0604020202020204" pitchFamily="34" charset="0"/>
              <a:cs typeface="Arial" panose="020B0604020202020204" pitchFamily="34" charset="0"/>
            </a:rPr>
            <a:t>Ierosina izsludināt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lv-LV" sz="1800" b="1" i="0" u="none" strike="noStrike" kern="1200" cap="none" normalizeH="0" baseline="0" dirty="0" smtClean="0">
              <a:ln>
                <a:noFill/>
              </a:ln>
              <a:solidFill>
                <a:schemeClr val="tx1"/>
              </a:solidFill>
              <a:effectLst/>
              <a:latin typeface="Arial" panose="020B0604020202020204" pitchFamily="34" charset="0"/>
              <a:cs typeface="Arial" panose="020B0604020202020204" pitchFamily="34" charset="0"/>
            </a:rPr>
            <a:t>Valsts meža dienests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lv-LV" sz="1600" b="1" i="0" u="none" strike="noStrike" kern="1200" cap="none" normalizeH="0" baseline="0" dirty="0" smtClean="0">
            <a:ln>
              <a:noFill/>
            </a:ln>
            <a:solidFill>
              <a:schemeClr val="tx1"/>
            </a:solidFill>
            <a:effectLst/>
            <a:latin typeface="Arial" panose="020B0604020202020204" pitchFamily="34" charset="0"/>
            <a:cs typeface="Arial" panose="020B0604020202020204" pitchFamily="34" charset="0"/>
          </a:endParaRPr>
        </a:p>
      </dsp:txBody>
      <dsp:txXfrm>
        <a:off x="309842" y="3195662"/>
        <a:ext cx="3331767" cy="1125095"/>
      </dsp:txXfrm>
    </dsp:sp>
    <dsp:sp modelId="{05D43305-255F-48C9-914A-810E5C8B42F0}">
      <dsp:nvSpPr>
        <dsp:cNvPr id="0" name=""/>
        <dsp:cNvSpPr/>
      </dsp:nvSpPr>
      <dsp:spPr>
        <a:xfrm>
          <a:off x="4478883" y="1598026"/>
          <a:ext cx="3271439" cy="1125095"/>
        </a:xfrm>
        <a:prstGeom prst="rect">
          <a:avLst/>
        </a:prstGeom>
        <a:solidFill>
          <a:srgbClr val="CCFF99"/>
        </a:soli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1430" tIns="11430" rIns="11430" bIns="1143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sz="1800" b="1" i="0" u="none" strike="noStrike" kern="1200" cap="none" normalizeH="0" baseline="0" dirty="0" smtClean="0">
              <a:ln>
                <a:noFill/>
              </a:ln>
              <a:solidFill>
                <a:schemeClr val="tx1"/>
              </a:solidFill>
              <a:effectLst/>
              <a:latin typeface="Arial" panose="020B0604020202020204" pitchFamily="34" charset="0"/>
              <a:cs typeface="Arial" panose="020B0604020202020204" pitchFamily="34" charset="0"/>
            </a:rPr>
            <a:t>Sakarā ar meža ugunsgrēku</a:t>
          </a:r>
        </a:p>
      </dsp:txBody>
      <dsp:txXfrm>
        <a:off x="4478883" y="1598026"/>
        <a:ext cx="3271439" cy="1125095"/>
      </dsp:txXfrm>
    </dsp:sp>
    <dsp:sp modelId="{C768F228-37D3-45DE-AB4E-9E950D48F512}">
      <dsp:nvSpPr>
        <dsp:cNvPr id="0" name=""/>
        <dsp:cNvSpPr/>
      </dsp:nvSpPr>
      <dsp:spPr>
        <a:xfrm>
          <a:off x="4116197" y="3159569"/>
          <a:ext cx="4000906" cy="1125095"/>
        </a:xfrm>
        <a:prstGeom prst="rect">
          <a:avLst/>
        </a:prstGeom>
        <a:solidFill>
          <a:srgbClr val="CCFF99"/>
        </a:soli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dsp:spPr>
      <dsp:style>
        <a:lnRef idx="1">
          <a:schemeClr val="accent3"/>
        </a:lnRef>
        <a:fillRef idx="2">
          <a:schemeClr val="accent3"/>
        </a:fillRef>
        <a:effectRef idx="1">
          <a:schemeClr val="accent3"/>
        </a:effectRef>
        <a:fontRef idx="minor">
          <a:schemeClr val="dk1"/>
        </a:fontRef>
      </dsp:style>
      <dsp:txBody>
        <a:bodyPr spcFirstLastPara="0" vert="horz" wrap="square" lIns="11430" tIns="11430" rIns="11430" bIns="1143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sz="1800" b="1" i="0" u="sng" strike="noStrike" kern="1200" cap="none" normalizeH="0" baseline="0" dirty="0" smtClean="0">
              <a:ln>
                <a:noFill/>
              </a:ln>
              <a:solidFill>
                <a:schemeClr val="tx1"/>
              </a:solidFill>
              <a:effectLst/>
              <a:latin typeface="Arial" panose="020B0604020202020204" pitchFamily="34" charset="0"/>
              <a:cs typeface="Arial" panose="020B0604020202020204" pitchFamily="34" charset="0"/>
            </a:rPr>
            <a:t>Ierosina izsludināt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lv-LV" sz="1800" b="1" i="0" u="none" strike="noStrike" kern="1200" cap="none" normalizeH="0" baseline="0" dirty="0" smtClean="0">
              <a:ln>
                <a:noFill/>
              </a:ln>
              <a:solidFill>
                <a:schemeClr val="tx1"/>
              </a:solidFill>
              <a:effectLst/>
              <a:latin typeface="Arial" panose="020B0604020202020204" pitchFamily="34" charset="0"/>
              <a:cs typeface="Arial" panose="020B0604020202020204" pitchFamily="34" charset="0"/>
            </a:rPr>
            <a:t>Valsts meža dienests</a:t>
          </a:r>
          <a:endParaRPr kumimoji="0" lang="lv-LV" sz="1800" b="1" i="0" u="none" strike="noStrike" kern="1200" cap="none" normalizeH="0" baseline="0" dirty="0" smtClean="0">
            <a:ln>
              <a:noFill/>
            </a:ln>
            <a:solidFill>
              <a:schemeClr val="accent2"/>
            </a:solidFill>
            <a:effectLst/>
            <a:latin typeface="Arial" panose="020B0604020202020204" pitchFamily="34" charset="0"/>
            <a:cs typeface="Arial" panose="020B0604020202020204" pitchFamily="34" charset="0"/>
          </a:endParaRPr>
        </a:p>
      </dsp:txBody>
      <dsp:txXfrm>
        <a:off x="4116197" y="3159569"/>
        <a:ext cx="4000906" cy="112509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46400" cy="495300"/>
          </a:xfrm>
          <a:prstGeom prst="rect">
            <a:avLst/>
          </a:prstGeom>
          <a:noFill/>
          <a:ln w="9525">
            <a:noFill/>
            <a:miter lim="800000"/>
            <a:headEnd/>
            <a:tailEnd/>
          </a:ln>
          <a:effectLst/>
        </p:spPr>
        <p:txBody>
          <a:bodyPr vert="horz" wrap="square" lIns="95197" tIns="47599" rIns="95197" bIns="47599" numCol="1" anchor="t" anchorCtr="0" compatLnSpc="1">
            <a:prstTxWarp prst="textNoShape">
              <a:avLst/>
            </a:prstTxWarp>
          </a:bodyPr>
          <a:lstStyle>
            <a:lvl1pPr defTabSz="951462">
              <a:spcBef>
                <a:spcPct val="0"/>
              </a:spcBef>
              <a:buSzTx/>
              <a:buFontTx/>
              <a:buNone/>
              <a:defRPr sz="1200">
                <a:solidFill>
                  <a:schemeClr val="tx2"/>
                </a:solidFill>
                <a:latin typeface="Times New Roman" pitchFamily="18" charset="0"/>
              </a:defRPr>
            </a:lvl1pPr>
          </a:lstStyle>
          <a:p>
            <a:pPr>
              <a:defRPr/>
            </a:pPr>
            <a:endParaRPr lang="fi-FI"/>
          </a:p>
        </p:txBody>
      </p:sp>
      <p:sp>
        <p:nvSpPr>
          <p:cNvPr id="15363" name="Rectangle 3"/>
          <p:cNvSpPr>
            <a:spLocks noGrp="1" noChangeArrowheads="1"/>
          </p:cNvSpPr>
          <p:nvPr>
            <p:ph type="dt" sz="quarter" idx="1"/>
          </p:nvPr>
        </p:nvSpPr>
        <p:spPr bwMode="auto">
          <a:xfrm>
            <a:off x="3851275" y="0"/>
            <a:ext cx="2946400" cy="495300"/>
          </a:xfrm>
          <a:prstGeom prst="rect">
            <a:avLst/>
          </a:prstGeom>
          <a:noFill/>
          <a:ln w="9525">
            <a:noFill/>
            <a:miter lim="800000"/>
            <a:headEnd/>
            <a:tailEnd/>
          </a:ln>
          <a:effectLst/>
        </p:spPr>
        <p:txBody>
          <a:bodyPr vert="horz" wrap="square" lIns="95197" tIns="47599" rIns="95197" bIns="47599" numCol="1" anchor="t" anchorCtr="0" compatLnSpc="1">
            <a:prstTxWarp prst="textNoShape">
              <a:avLst/>
            </a:prstTxWarp>
          </a:bodyPr>
          <a:lstStyle>
            <a:lvl1pPr algn="r" defTabSz="951462">
              <a:spcBef>
                <a:spcPct val="0"/>
              </a:spcBef>
              <a:buSzTx/>
              <a:buFontTx/>
              <a:buNone/>
              <a:defRPr sz="1200">
                <a:solidFill>
                  <a:schemeClr val="tx2"/>
                </a:solidFill>
                <a:latin typeface="Times New Roman" pitchFamily="18" charset="0"/>
              </a:defRPr>
            </a:lvl1pPr>
          </a:lstStyle>
          <a:p>
            <a:pPr>
              <a:defRPr/>
            </a:pPr>
            <a:fld id="{E812CB9C-EDEE-4BE1-B52D-D152D08AD98F}" type="datetime1">
              <a:rPr lang="fi-FI"/>
              <a:pPr>
                <a:defRPr/>
              </a:pPr>
              <a:t>9.11.2014</a:t>
            </a:fld>
            <a:endParaRPr lang="fi-FI"/>
          </a:p>
        </p:txBody>
      </p:sp>
      <p:sp>
        <p:nvSpPr>
          <p:cNvPr id="15364" name="Rectangle 4"/>
          <p:cNvSpPr>
            <a:spLocks noGrp="1" noChangeArrowheads="1"/>
          </p:cNvSpPr>
          <p:nvPr>
            <p:ph type="ftr" sz="quarter" idx="2"/>
          </p:nvPr>
        </p:nvSpPr>
        <p:spPr bwMode="auto">
          <a:xfrm>
            <a:off x="0" y="9431338"/>
            <a:ext cx="2946400" cy="495300"/>
          </a:xfrm>
          <a:prstGeom prst="rect">
            <a:avLst/>
          </a:prstGeom>
          <a:noFill/>
          <a:ln w="9525">
            <a:noFill/>
            <a:miter lim="800000"/>
            <a:headEnd/>
            <a:tailEnd/>
          </a:ln>
          <a:effectLst/>
        </p:spPr>
        <p:txBody>
          <a:bodyPr vert="horz" wrap="square" lIns="95197" tIns="47599" rIns="95197" bIns="47599" numCol="1" anchor="b" anchorCtr="0" compatLnSpc="1">
            <a:prstTxWarp prst="textNoShape">
              <a:avLst/>
            </a:prstTxWarp>
          </a:bodyPr>
          <a:lstStyle>
            <a:lvl1pPr defTabSz="951462">
              <a:spcBef>
                <a:spcPct val="0"/>
              </a:spcBef>
              <a:buSzTx/>
              <a:buFontTx/>
              <a:buNone/>
              <a:defRPr sz="1200">
                <a:solidFill>
                  <a:schemeClr val="tx2"/>
                </a:solidFill>
                <a:latin typeface="Times New Roman" pitchFamily="18" charset="0"/>
              </a:defRPr>
            </a:lvl1pPr>
          </a:lstStyle>
          <a:p>
            <a:pPr>
              <a:defRPr/>
            </a:pPr>
            <a:endParaRPr lang="fi-FI"/>
          </a:p>
        </p:txBody>
      </p:sp>
      <p:sp>
        <p:nvSpPr>
          <p:cNvPr id="15365" name="Rectangle 5"/>
          <p:cNvSpPr>
            <a:spLocks noGrp="1" noChangeArrowheads="1"/>
          </p:cNvSpPr>
          <p:nvPr>
            <p:ph type="sldNum" sz="quarter" idx="3"/>
          </p:nvPr>
        </p:nvSpPr>
        <p:spPr bwMode="auto">
          <a:xfrm>
            <a:off x="3851275" y="9431338"/>
            <a:ext cx="2946400" cy="495300"/>
          </a:xfrm>
          <a:prstGeom prst="rect">
            <a:avLst/>
          </a:prstGeom>
          <a:noFill/>
          <a:ln w="9525">
            <a:noFill/>
            <a:miter lim="800000"/>
            <a:headEnd/>
            <a:tailEnd/>
          </a:ln>
          <a:effectLst/>
        </p:spPr>
        <p:txBody>
          <a:bodyPr vert="horz" wrap="square" lIns="95197" tIns="47599" rIns="95197" bIns="47599" numCol="1" anchor="b" anchorCtr="0" compatLnSpc="1">
            <a:prstTxWarp prst="textNoShape">
              <a:avLst/>
            </a:prstTxWarp>
          </a:bodyPr>
          <a:lstStyle>
            <a:lvl1pPr algn="r" defTabSz="951462">
              <a:spcBef>
                <a:spcPct val="0"/>
              </a:spcBef>
              <a:buSzTx/>
              <a:buFontTx/>
              <a:buNone/>
              <a:defRPr sz="1200">
                <a:solidFill>
                  <a:schemeClr val="tx2"/>
                </a:solidFill>
                <a:latin typeface="Times New Roman" pitchFamily="18" charset="0"/>
              </a:defRPr>
            </a:lvl1pPr>
          </a:lstStyle>
          <a:p>
            <a:pPr>
              <a:defRPr/>
            </a:pPr>
            <a:fld id="{99107702-CB20-4757-9102-A8928CB58637}" type="slidenum">
              <a:rPr lang="fi-FI"/>
              <a:pPr>
                <a:defRPr/>
              </a:pPr>
              <a:t>‹#›</a:t>
            </a:fld>
            <a:endParaRPr lang="fi-FI"/>
          </a:p>
        </p:txBody>
      </p:sp>
    </p:spTree>
    <p:extLst>
      <p:ext uri="{BB962C8B-B14F-4D97-AF65-F5344CB8AC3E}">
        <p14:creationId xmlns:p14="http://schemas.microsoft.com/office/powerpoint/2010/main" val="2154760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46400" cy="495300"/>
          </a:xfrm>
          <a:prstGeom prst="rect">
            <a:avLst/>
          </a:prstGeom>
          <a:noFill/>
          <a:ln w="9525">
            <a:noFill/>
            <a:miter lim="800000"/>
            <a:headEnd/>
            <a:tailEnd/>
          </a:ln>
          <a:effectLst/>
        </p:spPr>
        <p:txBody>
          <a:bodyPr vert="horz" wrap="square" lIns="95197" tIns="47599" rIns="95197" bIns="47599" numCol="1" anchor="t" anchorCtr="0" compatLnSpc="1">
            <a:prstTxWarp prst="textNoShape">
              <a:avLst/>
            </a:prstTxWarp>
          </a:bodyPr>
          <a:lstStyle>
            <a:lvl1pPr defTabSz="951462">
              <a:spcBef>
                <a:spcPct val="0"/>
              </a:spcBef>
              <a:buSzTx/>
              <a:buFontTx/>
              <a:buNone/>
              <a:defRPr sz="1200">
                <a:solidFill>
                  <a:schemeClr val="bg1"/>
                </a:solidFill>
                <a:effectLst>
                  <a:outerShdw blurRad="38100" dist="38100" dir="2700000" algn="tl">
                    <a:srgbClr val="C0C0C0"/>
                  </a:outerShdw>
                </a:effectLst>
              </a:defRPr>
            </a:lvl1pPr>
          </a:lstStyle>
          <a:p>
            <a:pPr>
              <a:defRPr/>
            </a:pPr>
            <a:endParaRPr lang="fi-FI"/>
          </a:p>
        </p:txBody>
      </p:sp>
      <p:sp>
        <p:nvSpPr>
          <p:cNvPr id="20483" name="Rectangle 3"/>
          <p:cNvSpPr>
            <a:spLocks noGrp="1" noChangeArrowheads="1"/>
          </p:cNvSpPr>
          <p:nvPr>
            <p:ph type="dt" idx="1"/>
          </p:nvPr>
        </p:nvSpPr>
        <p:spPr bwMode="auto">
          <a:xfrm>
            <a:off x="3851275" y="0"/>
            <a:ext cx="2946400" cy="495300"/>
          </a:xfrm>
          <a:prstGeom prst="rect">
            <a:avLst/>
          </a:prstGeom>
          <a:noFill/>
          <a:ln w="9525">
            <a:noFill/>
            <a:miter lim="800000"/>
            <a:headEnd/>
            <a:tailEnd/>
          </a:ln>
          <a:effectLst/>
        </p:spPr>
        <p:txBody>
          <a:bodyPr vert="horz" wrap="square" lIns="95197" tIns="47599" rIns="95197" bIns="47599" numCol="1" anchor="t" anchorCtr="0" compatLnSpc="1">
            <a:prstTxWarp prst="textNoShape">
              <a:avLst/>
            </a:prstTxWarp>
          </a:bodyPr>
          <a:lstStyle>
            <a:lvl1pPr algn="r" defTabSz="951462">
              <a:spcBef>
                <a:spcPct val="0"/>
              </a:spcBef>
              <a:buSzTx/>
              <a:buFontTx/>
              <a:buNone/>
              <a:defRPr sz="1200">
                <a:solidFill>
                  <a:schemeClr val="bg1"/>
                </a:solidFill>
                <a:effectLst>
                  <a:outerShdw blurRad="38100" dist="38100" dir="2700000" algn="tl">
                    <a:srgbClr val="C0C0C0"/>
                  </a:outerShdw>
                </a:effectLst>
              </a:defRPr>
            </a:lvl1pPr>
          </a:lstStyle>
          <a:p>
            <a:pPr>
              <a:defRPr/>
            </a:pPr>
            <a:fld id="{C59C3EFE-EA6C-4CEB-8997-AE3A26AB315F}" type="datetime1">
              <a:rPr lang="fi-FI"/>
              <a:pPr>
                <a:defRPr/>
              </a:pPr>
              <a:t>9.11.2014</a:t>
            </a:fld>
            <a:endParaRPr lang="fi-FI"/>
          </a:p>
        </p:txBody>
      </p:sp>
      <p:sp>
        <p:nvSpPr>
          <p:cNvPr id="1331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20485" name="Rectangle 5"/>
          <p:cNvSpPr>
            <a:spLocks noGrp="1" noChangeArrowheads="1"/>
          </p:cNvSpPr>
          <p:nvPr>
            <p:ph type="body" sz="quarter" idx="3"/>
          </p:nvPr>
        </p:nvSpPr>
        <p:spPr bwMode="auto">
          <a:xfrm>
            <a:off x="908050" y="4713288"/>
            <a:ext cx="4981575" cy="4468812"/>
          </a:xfrm>
          <a:prstGeom prst="rect">
            <a:avLst/>
          </a:prstGeom>
          <a:noFill/>
          <a:ln w="9525">
            <a:noFill/>
            <a:miter lim="800000"/>
            <a:headEnd/>
            <a:tailEnd/>
          </a:ln>
          <a:effectLst/>
        </p:spPr>
        <p:txBody>
          <a:bodyPr vert="horz" wrap="square" lIns="95197" tIns="47599" rIns="95197" bIns="47599" numCol="1" anchor="t" anchorCtr="0" compatLnSpc="1">
            <a:prstTxWarp prst="textNoShape">
              <a:avLst/>
            </a:prstTxWarp>
          </a:bodyPr>
          <a:lstStyle/>
          <a:p>
            <a:pPr lvl="0"/>
            <a:r>
              <a:rPr lang="fi-FI" noProof="0" smtClean="0"/>
              <a:t>Muokkaa tekstin perustyylejä napsauttamalla</a:t>
            </a:r>
          </a:p>
          <a:p>
            <a:pPr lvl="1"/>
            <a:r>
              <a:rPr lang="fi-FI" noProof="0" smtClean="0"/>
              <a:t>toinen taso</a:t>
            </a:r>
          </a:p>
          <a:p>
            <a:pPr lvl="2"/>
            <a:r>
              <a:rPr lang="fi-FI" noProof="0" smtClean="0"/>
              <a:t>kolmas taso</a:t>
            </a:r>
          </a:p>
          <a:p>
            <a:pPr lvl="3"/>
            <a:r>
              <a:rPr lang="fi-FI" noProof="0" smtClean="0"/>
              <a:t>neljäs taso</a:t>
            </a:r>
          </a:p>
          <a:p>
            <a:pPr lvl="4"/>
            <a:r>
              <a:rPr lang="fi-FI" noProof="0" smtClean="0"/>
              <a:t>viides taso</a:t>
            </a:r>
          </a:p>
        </p:txBody>
      </p:sp>
      <p:sp>
        <p:nvSpPr>
          <p:cNvPr id="20486" name="Rectangle 6"/>
          <p:cNvSpPr>
            <a:spLocks noGrp="1" noChangeArrowheads="1"/>
          </p:cNvSpPr>
          <p:nvPr>
            <p:ph type="ftr" sz="quarter" idx="4"/>
          </p:nvPr>
        </p:nvSpPr>
        <p:spPr bwMode="auto">
          <a:xfrm>
            <a:off x="0" y="9431338"/>
            <a:ext cx="2946400" cy="495300"/>
          </a:xfrm>
          <a:prstGeom prst="rect">
            <a:avLst/>
          </a:prstGeom>
          <a:noFill/>
          <a:ln w="9525">
            <a:noFill/>
            <a:miter lim="800000"/>
            <a:headEnd/>
            <a:tailEnd/>
          </a:ln>
          <a:effectLst/>
        </p:spPr>
        <p:txBody>
          <a:bodyPr vert="horz" wrap="square" lIns="95197" tIns="47599" rIns="95197" bIns="47599" numCol="1" anchor="b" anchorCtr="0" compatLnSpc="1">
            <a:prstTxWarp prst="textNoShape">
              <a:avLst/>
            </a:prstTxWarp>
          </a:bodyPr>
          <a:lstStyle>
            <a:lvl1pPr defTabSz="951462">
              <a:spcBef>
                <a:spcPct val="0"/>
              </a:spcBef>
              <a:buSzTx/>
              <a:buFontTx/>
              <a:buNone/>
              <a:defRPr sz="1200">
                <a:solidFill>
                  <a:schemeClr val="bg1"/>
                </a:solidFill>
                <a:effectLst>
                  <a:outerShdw blurRad="38100" dist="38100" dir="2700000" algn="tl">
                    <a:srgbClr val="C0C0C0"/>
                  </a:outerShdw>
                </a:effectLst>
              </a:defRPr>
            </a:lvl1pPr>
          </a:lstStyle>
          <a:p>
            <a:pPr>
              <a:defRPr/>
            </a:pPr>
            <a:endParaRPr lang="fi-FI"/>
          </a:p>
        </p:txBody>
      </p:sp>
      <p:sp>
        <p:nvSpPr>
          <p:cNvPr id="20487" name="Rectangle 7"/>
          <p:cNvSpPr>
            <a:spLocks noGrp="1" noChangeArrowheads="1"/>
          </p:cNvSpPr>
          <p:nvPr>
            <p:ph type="sldNum" sz="quarter" idx="5"/>
          </p:nvPr>
        </p:nvSpPr>
        <p:spPr bwMode="auto">
          <a:xfrm>
            <a:off x="3851275" y="9431338"/>
            <a:ext cx="2946400" cy="495300"/>
          </a:xfrm>
          <a:prstGeom prst="rect">
            <a:avLst/>
          </a:prstGeom>
          <a:noFill/>
          <a:ln w="9525">
            <a:noFill/>
            <a:miter lim="800000"/>
            <a:headEnd/>
            <a:tailEnd/>
          </a:ln>
          <a:effectLst/>
        </p:spPr>
        <p:txBody>
          <a:bodyPr vert="horz" wrap="square" lIns="95197" tIns="47599" rIns="95197" bIns="47599" numCol="1" anchor="b" anchorCtr="0" compatLnSpc="1">
            <a:prstTxWarp prst="textNoShape">
              <a:avLst/>
            </a:prstTxWarp>
          </a:bodyPr>
          <a:lstStyle>
            <a:lvl1pPr algn="r" defTabSz="951462">
              <a:spcBef>
                <a:spcPct val="0"/>
              </a:spcBef>
              <a:buSzTx/>
              <a:buFontTx/>
              <a:buNone/>
              <a:defRPr sz="1200">
                <a:solidFill>
                  <a:schemeClr val="bg1"/>
                </a:solidFill>
                <a:effectLst>
                  <a:outerShdw blurRad="38100" dist="38100" dir="2700000" algn="tl">
                    <a:srgbClr val="C0C0C0"/>
                  </a:outerShdw>
                </a:effectLst>
              </a:defRPr>
            </a:lvl1pPr>
          </a:lstStyle>
          <a:p>
            <a:pPr>
              <a:defRPr/>
            </a:pPr>
            <a:fld id="{171AE904-EF7F-4A5C-8FEA-FA4E9D191656}" type="slidenum">
              <a:rPr lang="fi-FI"/>
              <a:pPr>
                <a:defRPr/>
              </a:pPr>
              <a:t>‹#›</a:t>
            </a:fld>
            <a:endParaRPr lang="fi-FI"/>
          </a:p>
        </p:txBody>
      </p:sp>
    </p:spTree>
    <p:extLst>
      <p:ext uri="{BB962C8B-B14F-4D97-AF65-F5344CB8AC3E}">
        <p14:creationId xmlns:p14="http://schemas.microsoft.com/office/powerpoint/2010/main" val="4235709264"/>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aida attēla vietturi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Piezīmju vietturi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lv-LV" altLang="lv-LV" smtClean="0"/>
          </a:p>
        </p:txBody>
      </p:sp>
      <p:sp>
        <p:nvSpPr>
          <p:cNvPr id="37892" name="Slaida numura vietturi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796E8CB5-1D10-4C41-94DD-2C13E60CC3E3}" type="slidenum">
              <a:rPr lang="lv-LV" altLang="lv-LV" sz="1200"/>
              <a:pPr/>
              <a:t>24</a:t>
            </a:fld>
            <a:endParaRPr lang="lv-LV" altLang="lv-LV" sz="1200"/>
          </a:p>
        </p:txBody>
      </p:sp>
    </p:spTree>
    <p:extLst>
      <p:ext uri="{BB962C8B-B14F-4D97-AF65-F5344CB8AC3E}">
        <p14:creationId xmlns:p14="http://schemas.microsoft.com/office/powerpoint/2010/main" val="966959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aida attēla vietturi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Piezīmju vietturi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lv-LV" altLang="lv-LV" smtClean="0"/>
          </a:p>
        </p:txBody>
      </p:sp>
      <p:sp>
        <p:nvSpPr>
          <p:cNvPr id="23556" name="Slaida numura vietturi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FC99747C-B599-414C-8BE0-F0ECBDF3D962}" type="slidenum">
              <a:rPr lang="lv-LV" altLang="lv-LV" sz="1200"/>
              <a:pPr/>
              <a:t>38</a:t>
            </a:fld>
            <a:endParaRPr lang="lv-LV" altLang="lv-LV" sz="1200"/>
          </a:p>
        </p:txBody>
      </p:sp>
    </p:spTree>
    <p:extLst>
      <p:ext uri="{BB962C8B-B14F-4D97-AF65-F5344CB8AC3E}">
        <p14:creationId xmlns:p14="http://schemas.microsoft.com/office/powerpoint/2010/main" val="968077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aida attēla vietturi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Piezīmju vietturi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lv-LV" altLang="lv-LV" smtClean="0"/>
          </a:p>
        </p:txBody>
      </p:sp>
      <p:sp>
        <p:nvSpPr>
          <p:cNvPr id="19460" name="Slaida numura vietturi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8E7EE80F-0BC9-462F-91C9-1AC96B6F4CF9}" type="slidenum">
              <a:rPr lang="lv-LV" altLang="lv-LV" sz="1200"/>
              <a:pPr/>
              <a:t>39</a:t>
            </a:fld>
            <a:endParaRPr lang="lv-LV" altLang="lv-LV" sz="1200"/>
          </a:p>
        </p:txBody>
      </p:sp>
    </p:spTree>
    <p:extLst>
      <p:ext uri="{BB962C8B-B14F-4D97-AF65-F5344CB8AC3E}">
        <p14:creationId xmlns:p14="http://schemas.microsoft.com/office/powerpoint/2010/main" val="1282699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aida attēla vietturi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Piezīmju vietturi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lv-LV" altLang="lv-LV" smtClean="0"/>
          </a:p>
        </p:txBody>
      </p:sp>
      <p:sp>
        <p:nvSpPr>
          <p:cNvPr id="17412" name="Slaida numura vietturi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156FEEE0-683D-4E3D-9C27-0C5B8CF91322}" type="slidenum">
              <a:rPr lang="lv-LV" altLang="lv-LV" sz="1200"/>
              <a:pPr/>
              <a:t>40</a:t>
            </a:fld>
            <a:endParaRPr lang="lv-LV" altLang="lv-LV" sz="1200"/>
          </a:p>
        </p:txBody>
      </p:sp>
    </p:spTree>
    <p:extLst>
      <p:ext uri="{BB962C8B-B14F-4D97-AF65-F5344CB8AC3E}">
        <p14:creationId xmlns:p14="http://schemas.microsoft.com/office/powerpoint/2010/main" val="2068913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aida attēla vietturi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Piezīmju vietturi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lv-LV" altLang="lv-LV" smtClean="0"/>
          </a:p>
        </p:txBody>
      </p:sp>
      <p:sp>
        <p:nvSpPr>
          <p:cNvPr id="59396" name="Slaida numura vietturi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fld id="{9741D2FD-5C39-4B8B-8200-E965D1854425}" type="slidenum">
              <a:rPr lang="lv-LV" altLang="lv-LV" sz="1200"/>
              <a:pPr/>
              <a:t>46</a:t>
            </a:fld>
            <a:endParaRPr lang="lv-LV" altLang="lv-LV" sz="1200"/>
          </a:p>
        </p:txBody>
      </p:sp>
    </p:spTree>
    <p:extLst>
      <p:ext uri="{BB962C8B-B14F-4D97-AF65-F5344CB8AC3E}">
        <p14:creationId xmlns:p14="http://schemas.microsoft.com/office/powerpoint/2010/main" val="446487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056"/>
          <p:cNvSpPr>
            <a:spLocks noChangeArrowheads="1"/>
          </p:cNvSpPr>
          <p:nvPr/>
        </p:nvSpPr>
        <p:spPr bwMode="auto">
          <a:xfrm>
            <a:off x="762000" y="1219200"/>
            <a:ext cx="5829300" cy="4292600"/>
          </a:xfrm>
          <a:prstGeom prst="rect">
            <a:avLst/>
          </a:prstGeom>
          <a:noFill/>
          <a:ln w="9525">
            <a:noFill/>
            <a:miter lim="800000"/>
            <a:headEnd/>
            <a:tailEnd/>
          </a:ln>
        </p:spPr>
        <p:txBody>
          <a:bodyPr/>
          <a:lstStyle/>
          <a:p>
            <a:pPr>
              <a:spcBef>
                <a:spcPct val="20000"/>
              </a:spcBef>
              <a:buSzPct val="90000"/>
              <a:buFont typeface="Wingdings" pitchFamily="2" charset="2"/>
              <a:buNone/>
              <a:defRPr/>
            </a:pPr>
            <a:endParaRPr lang="lv-LV"/>
          </a:p>
        </p:txBody>
      </p:sp>
      <p:sp>
        <p:nvSpPr>
          <p:cNvPr id="5" name="Rectangle 2065"/>
          <p:cNvSpPr>
            <a:spLocks noChangeArrowheads="1"/>
          </p:cNvSpPr>
          <p:nvPr/>
        </p:nvSpPr>
        <p:spPr bwMode="auto">
          <a:xfrm>
            <a:off x="762000" y="1219200"/>
            <a:ext cx="5829300" cy="4292600"/>
          </a:xfrm>
          <a:prstGeom prst="rect">
            <a:avLst/>
          </a:prstGeom>
          <a:noFill/>
          <a:ln w="9525">
            <a:noFill/>
            <a:miter lim="800000"/>
            <a:headEnd/>
            <a:tailEnd/>
          </a:ln>
        </p:spPr>
        <p:txBody>
          <a:bodyPr/>
          <a:lstStyle/>
          <a:p>
            <a:pPr>
              <a:spcBef>
                <a:spcPct val="20000"/>
              </a:spcBef>
              <a:buSzPct val="90000"/>
              <a:buFont typeface="Wingdings" pitchFamily="2" charset="2"/>
              <a:buNone/>
              <a:defRPr/>
            </a:pPr>
            <a:endParaRPr lang="lv-LV"/>
          </a:p>
        </p:txBody>
      </p:sp>
      <p:sp>
        <p:nvSpPr>
          <p:cNvPr id="6" name="Rectangle 2080"/>
          <p:cNvSpPr>
            <a:spLocks noChangeArrowheads="1"/>
          </p:cNvSpPr>
          <p:nvPr/>
        </p:nvSpPr>
        <p:spPr bwMode="auto">
          <a:xfrm>
            <a:off x="2438400" y="7391400"/>
            <a:ext cx="5181600" cy="304800"/>
          </a:xfrm>
          <a:prstGeom prst="rect">
            <a:avLst/>
          </a:prstGeom>
          <a:noFill/>
          <a:ln w="9525">
            <a:noFill/>
            <a:miter lim="800000"/>
            <a:headEnd/>
            <a:tailEnd/>
          </a:ln>
          <a:effectLst/>
        </p:spPr>
        <p:txBody>
          <a:bodyPr anchor="ctr"/>
          <a:lstStyle/>
          <a:p>
            <a:pPr algn="r">
              <a:defRPr/>
            </a:pPr>
            <a:r>
              <a:rPr lang="fi-FI" sz="1000">
                <a:solidFill>
                  <a:schemeClr val="tx1"/>
                </a:solidFill>
              </a:rPr>
              <a:t>Esityksen nimi | Tekijä | Päiväys | Dian numero</a:t>
            </a:r>
          </a:p>
        </p:txBody>
      </p:sp>
      <p:pic>
        <p:nvPicPr>
          <p:cNvPr id="7" name="Picture 2104" descr="main"/>
          <p:cNvPicPr>
            <a:picLocks noChangeAspect="1" noChangeArrowheads="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8" name="Line 2118"/>
          <p:cNvSpPr>
            <a:spLocks noChangeShapeType="1"/>
          </p:cNvSpPr>
          <p:nvPr userDrawn="1"/>
        </p:nvSpPr>
        <p:spPr bwMode="auto">
          <a:xfrm>
            <a:off x="468313" y="6524625"/>
            <a:ext cx="4967287" cy="0"/>
          </a:xfrm>
          <a:prstGeom prst="line">
            <a:avLst/>
          </a:prstGeom>
          <a:noFill/>
          <a:ln w="9525">
            <a:solidFill>
              <a:srgbClr val="009933"/>
            </a:solidFill>
            <a:round/>
            <a:headEnd/>
            <a:tailEnd/>
          </a:ln>
          <a:effectLst/>
        </p:spPr>
        <p:txBody>
          <a:bodyPr/>
          <a:lstStyle/>
          <a:p>
            <a:pPr>
              <a:spcBef>
                <a:spcPct val="20000"/>
              </a:spcBef>
              <a:buSzPct val="90000"/>
              <a:buFont typeface="Wingdings" pitchFamily="2" charset="2"/>
              <a:buNone/>
              <a:defRPr/>
            </a:pPr>
            <a:endParaRPr lang="lv-LV"/>
          </a:p>
        </p:txBody>
      </p:sp>
      <p:sp>
        <p:nvSpPr>
          <p:cNvPr id="9" name="Line 2119"/>
          <p:cNvSpPr>
            <a:spLocks noChangeShapeType="1"/>
          </p:cNvSpPr>
          <p:nvPr userDrawn="1"/>
        </p:nvSpPr>
        <p:spPr bwMode="auto">
          <a:xfrm>
            <a:off x="395288" y="6597650"/>
            <a:ext cx="4968875" cy="0"/>
          </a:xfrm>
          <a:prstGeom prst="line">
            <a:avLst/>
          </a:prstGeom>
          <a:noFill/>
          <a:ln w="9525">
            <a:solidFill>
              <a:srgbClr val="009933"/>
            </a:solidFill>
            <a:round/>
            <a:headEnd/>
            <a:tailEnd/>
          </a:ln>
          <a:effectLst/>
        </p:spPr>
        <p:txBody>
          <a:bodyPr/>
          <a:lstStyle/>
          <a:p>
            <a:pPr>
              <a:spcBef>
                <a:spcPct val="20000"/>
              </a:spcBef>
              <a:buSzPct val="90000"/>
              <a:buFont typeface="Wingdings" pitchFamily="2" charset="2"/>
              <a:buNone/>
              <a:defRPr/>
            </a:pPr>
            <a:endParaRPr lang="lv-LV"/>
          </a:p>
        </p:txBody>
      </p:sp>
      <p:sp>
        <p:nvSpPr>
          <p:cNvPr id="10" name="Oval 2120"/>
          <p:cNvSpPr>
            <a:spLocks noChangeArrowheads="1"/>
          </p:cNvSpPr>
          <p:nvPr userDrawn="1"/>
        </p:nvSpPr>
        <p:spPr bwMode="auto">
          <a:xfrm>
            <a:off x="5580063" y="6526213"/>
            <a:ext cx="71437" cy="71437"/>
          </a:xfrm>
          <a:prstGeom prst="ellipse">
            <a:avLst/>
          </a:prstGeom>
          <a:solidFill>
            <a:srgbClr val="FFB400"/>
          </a:solidFill>
          <a:ln w="9525" algn="ctr">
            <a:noFill/>
            <a:round/>
            <a:headEnd/>
            <a:tailEnd/>
          </a:ln>
          <a:effectLst/>
        </p:spPr>
        <p:txBody>
          <a:bodyPr wrap="none" anchor="ctr"/>
          <a:lstStyle/>
          <a:p>
            <a:pPr>
              <a:spcBef>
                <a:spcPct val="20000"/>
              </a:spcBef>
              <a:buSzPct val="90000"/>
              <a:buFont typeface="Wingdings" pitchFamily="2" charset="2"/>
              <a:buNone/>
              <a:defRPr/>
            </a:pPr>
            <a:endParaRPr lang="lv-LV"/>
          </a:p>
        </p:txBody>
      </p:sp>
      <p:sp>
        <p:nvSpPr>
          <p:cNvPr id="11" name="Oval 2121"/>
          <p:cNvSpPr>
            <a:spLocks noChangeArrowheads="1"/>
          </p:cNvSpPr>
          <p:nvPr userDrawn="1"/>
        </p:nvSpPr>
        <p:spPr bwMode="auto">
          <a:xfrm>
            <a:off x="5795963" y="6524625"/>
            <a:ext cx="71437" cy="71438"/>
          </a:xfrm>
          <a:prstGeom prst="ellipse">
            <a:avLst/>
          </a:prstGeom>
          <a:solidFill>
            <a:srgbClr val="FFB400"/>
          </a:solidFill>
          <a:ln w="9525" algn="ctr">
            <a:noFill/>
            <a:round/>
            <a:headEnd/>
            <a:tailEnd/>
          </a:ln>
          <a:effectLst/>
        </p:spPr>
        <p:txBody>
          <a:bodyPr wrap="none" anchor="ctr"/>
          <a:lstStyle/>
          <a:p>
            <a:pPr>
              <a:spcBef>
                <a:spcPct val="20000"/>
              </a:spcBef>
              <a:buSzPct val="90000"/>
              <a:buFont typeface="Wingdings" pitchFamily="2" charset="2"/>
              <a:buNone/>
              <a:defRPr/>
            </a:pPr>
            <a:endParaRPr lang="lv-LV"/>
          </a:p>
        </p:txBody>
      </p:sp>
      <p:sp>
        <p:nvSpPr>
          <p:cNvPr id="12" name="Oval 2122"/>
          <p:cNvSpPr>
            <a:spLocks noChangeArrowheads="1"/>
          </p:cNvSpPr>
          <p:nvPr userDrawn="1"/>
        </p:nvSpPr>
        <p:spPr bwMode="auto">
          <a:xfrm>
            <a:off x="6011863" y="6524625"/>
            <a:ext cx="71437" cy="71438"/>
          </a:xfrm>
          <a:prstGeom prst="ellipse">
            <a:avLst/>
          </a:prstGeom>
          <a:solidFill>
            <a:srgbClr val="FFB400"/>
          </a:solidFill>
          <a:ln w="9525" algn="ctr">
            <a:noFill/>
            <a:round/>
            <a:headEnd/>
            <a:tailEnd/>
          </a:ln>
          <a:effectLst/>
        </p:spPr>
        <p:txBody>
          <a:bodyPr wrap="none" anchor="ctr"/>
          <a:lstStyle/>
          <a:p>
            <a:pPr>
              <a:spcBef>
                <a:spcPct val="20000"/>
              </a:spcBef>
              <a:buSzPct val="90000"/>
              <a:buFont typeface="Wingdings" pitchFamily="2" charset="2"/>
              <a:buNone/>
              <a:defRPr/>
            </a:pPr>
            <a:endParaRPr lang="lv-LV"/>
          </a:p>
        </p:txBody>
      </p:sp>
      <p:sp>
        <p:nvSpPr>
          <p:cNvPr id="13" name="Oval 2123"/>
          <p:cNvSpPr>
            <a:spLocks noChangeArrowheads="1"/>
          </p:cNvSpPr>
          <p:nvPr userDrawn="1"/>
        </p:nvSpPr>
        <p:spPr bwMode="auto">
          <a:xfrm>
            <a:off x="6227763" y="6524625"/>
            <a:ext cx="71437" cy="71438"/>
          </a:xfrm>
          <a:prstGeom prst="ellipse">
            <a:avLst/>
          </a:prstGeom>
          <a:solidFill>
            <a:srgbClr val="FFB400"/>
          </a:solidFill>
          <a:ln w="9525" algn="ctr">
            <a:noFill/>
            <a:round/>
            <a:headEnd/>
            <a:tailEnd/>
          </a:ln>
          <a:effectLst/>
        </p:spPr>
        <p:txBody>
          <a:bodyPr wrap="none" anchor="ctr"/>
          <a:lstStyle/>
          <a:p>
            <a:pPr>
              <a:spcBef>
                <a:spcPct val="20000"/>
              </a:spcBef>
              <a:buSzPct val="90000"/>
              <a:buFont typeface="Wingdings" pitchFamily="2" charset="2"/>
              <a:buNone/>
              <a:defRPr/>
            </a:pPr>
            <a:endParaRPr lang="lv-LV"/>
          </a:p>
        </p:txBody>
      </p:sp>
      <p:sp>
        <p:nvSpPr>
          <p:cNvPr id="14" name="Oval 2124"/>
          <p:cNvSpPr>
            <a:spLocks noChangeArrowheads="1"/>
          </p:cNvSpPr>
          <p:nvPr userDrawn="1"/>
        </p:nvSpPr>
        <p:spPr bwMode="auto">
          <a:xfrm>
            <a:off x="6443663" y="6524625"/>
            <a:ext cx="71437" cy="71438"/>
          </a:xfrm>
          <a:prstGeom prst="ellipse">
            <a:avLst/>
          </a:prstGeom>
          <a:solidFill>
            <a:srgbClr val="FFB400"/>
          </a:solidFill>
          <a:ln w="9525" algn="ctr">
            <a:noFill/>
            <a:round/>
            <a:headEnd/>
            <a:tailEnd/>
          </a:ln>
          <a:effectLst/>
        </p:spPr>
        <p:txBody>
          <a:bodyPr wrap="none" anchor="ctr"/>
          <a:lstStyle/>
          <a:p>
            <a:pPr>
              <a:spcBef>
                <a:spcPct val="20000"/>
              </a:spcBef>
              <a:buSzPct val="90000"/>
              <a:buFont typeface="Wingdings" pitchFamily="2" charset="2"/>
              <a:buNone/>
              <a:defRPr/>
            </a:pPr>
            <a:endParaRPr lang="lv-LV"/>
          </a:p>
        </p:txBody>
      </p:sp>
      <p:sp>
        <p:nvSpPr>
          <p:cNvPr id="15" name="Oval 2125"/>
          <p:cNvSpPr>
            <a:spLocks noChangeArrowheads="1"/>
          </p:cNvSpPr>
          <p:nvPr userDrawn="1"/>
        </p:nvSpPr>
        <p:spPr bwMode="auto">
          <a:xfrm>
            <a:off x="6659563" y="6524625"/>
            <a:ext cx="71437" cy="71438"/>
          </a:xfrm>
          <a:prstGeom prst="ellipse">
            <a:avLst/>
          </a:prstGeom>
          <a:solidFill>
            <a:srgbClr val="FFB400"/>
          </a:solidFill>
          <a:ln w="9525" algn="ctr">
            <a:noFill/>
            <a:round/>
            <a:headEnd/>
            <a:tailEnd/>
          </a:ln>
          <a:effectLst/>
        </p:spPr>
        <p:txBody>
          <a:bodyPr wrap="none" anchor="ctr"/>
          <a:lstStyle/>
          <a:p>
            <a:pPr>
              <a:spcBef>
                <a:spcPct val="20000"/>
              </a:spcBef>
              <a:buSzPct val="90000"/>
              <a:buFont typeface="Wingdings" pitchFamily="2" charset="2"/>
              <a:buNone/>
              <a:defRPr/>
            </a:pPr>
            <a:endParaRPr lang="lv-LV"/>
          </a:p>
        </p:txBody>
      </p:sp>
      <p:sp>
        <p:nvSpPr>
          <p:cNvPr id="16" name="Oval 2126"/>
          <p:cNvSpPr>
            <a:spLocks noChangeArrowheads="1"/>
          </p:cNvSpPr>
          <p:nvPr userDrawn="1"/>
        </p:nvSpPr>
        <p:spPr bwMode="auto">
          <a:xfrm>
            <a:off x="6875463" y="6524625"/>
            <a:ext cx="71437" cy="71438"/>
          </a:xfrm>
          <a:prstGeom prst="ellipse">
            <a:avLst/>
          </a:prstGeom>
          <a:solidFill>
            <a:srgbClr val="FFB400"/>
          </a:solidFill>
          <a:ln w="9525" algn="ctr">
            <a:noFill/>
            <a:round/>
            <a:headEnd/>
            <a:tailEnd/>
          </a:ln>
          <a:effectLst/>
        </p:spPr>
        <p:txBody>
          <a:bodyPr wrap="none" anchor="ctr"/>
          <a:lstStyle/>
          <a:p>
            <a:pPr>
              <a:spcBef>
                <a:spcPct val="20000"/>
              </a:spcBef>
              <a:buSzPct val="90000"/>
              <a:buFont typeface="Wingdings" pitchFamily="2" charset="2"/>
              <a:buNone/>
              <a:defRPr/>
            </a:pPr>
            <a:endParaRPr lang="lv-LV"/>
          </a:p>
        </p:txBody>
      </p:sp>
      <p:sp>
        <p:nvSpPr>
          <p:cNvPr id="17" name="Oval 2127"/>
          <p:cNvSpPr>
            <a:spLocks noChangeArrowheads="1"/>
          </p:cNvSpPr>
          <p:nvPr userDrawn="1"/>
        </p:nvSpPr>
        <p:spPr bwMode="auto">
          <a:xfrm>
            <a:off x="7092950" y="6524625"/>
            <a:ext cx="71438" cy="71438"/>
          </a:xfrm>
          <a:prstGeom prst="ellipse">
            <a:avLst/>
          </a:prstGeom>
          <a:solidFill>
            <a:srgbClr val="FFB400"/>
          </a:solidFill>
          <a:ln w="9525" algn="ctr">
            <a:noFill/>
            <a:round/>
            <a:headEnd/>
            <a:tailEnd/>
          </a:ln>
          <a:effectLst/>
        </p:spPr>
        <p:txBody>
          <a:bodyPr wrap="none" anchor="ctr"/>
          <a:lstStyle/>
          <a:p>
            <a:pPr>
              <a:spcBef>
                <a:spcPct val="20000"/>
              </a:spcBef>
              <a:buSzPct val="90000"/>
              <a:buFont typeface="Wingdings" pitchFamily="2" charset="2"/>
              <a:buNone/>
              <a:defRPr/>
            </a:pPr>
            <a:endParaRPr lang="lv-LV"/>
          </a:p>
        </p:txBody>
      </p:sp>
      <p:sp>
        <p:nvSpPr>
          <p:cNvPr id="18" name="Oval 2128"/>
          <p:cNvSpPr>
            <a:spLocks noChangeArrowheads="1"/>
          </p:cNvSpPr>
          <p:nvPr userDrawn="1"/>
        </p:nvSpPr>
        <p:spPr bwMode="auto">
          <a:xfrm>
            <a:off x="7308850" y="6524625"/>
            <a:ext cx="71438" cy="71438"/>
          </a:xfrm>
          <a:prstGeom prst="ellipse">
            <a:avLst/>
          </a:prstGeom>
          <a:solidFill>
            <a:srgbClr val="FFB400"/>
          </a:solidFill>
          <a:ln w="9525" algn="ctr">
            <a:noFill/>
            <a:round/>
            <a:headEnd/>
            <a:tailEnd/>
          </a:ln>
          <a:effectLst/>
        </p:spPr>
        <p:txBody>
          <a:bodyPr wrap="none" anchor="ctr"/>
          <a:lstStyle/>
          <a:p>
            <a:pPr>
              <a:spcBef>
                <a:spcPct val="20000"/>
              </a:spcBef>
              <a:buSzPct val="90000"/>
              <a:buFont typeface="Wingdings" pitchFamily="2" charset="2"/>
              <a:buNone/>
              <a:defRPr/>
            </a:pPr>
            <a:endParaRPr lang="lv-LV"/>
          </a:p>
        </p:txBody>
      </p:sp>
      <p:sp>
        <p:nvSpPr>
          <p:cNvPr id="25657" name="Rectangle 2105"/>
          <p:cNvSpPr>
            <a:spLocks noGrp="1" noChangeArrowheads="1"/>
          </p:cNvSpPr>
          <p:nvPr>
            <p:ph type="ctrTitle" sz="quarter"/>
          </p:nvPr>
        </p:nvSpPr>
        <p:spPr>
          <a:xfrm>
            <a:off x="971550" y="1519238"/>
            <a:ext cx="6400800" cy="1600200"/>
          </a:xfrm>
        </p:spPr>
        <p:txBody>
          <a:bodyPr anchor="b"/>
          <a:lstStyle>
            <a:lvl1pPr algn="ctr">
              <a:defRPr sz="3200"/>
            </a:lvl1pPr>
          </a:lstStyle>
          <a:p>
            <a:r>
              <a:rPr lang="fi-FI"/>
              <a:t>Muokkaa otsikon perustyyliä napsauttamalla</a:t>
            </a:r>
          </a:p>
        </p:txBody>
      </p:sp>
      <p:sp>
        <p:nvSpPr>
          <p:cNvPr id="25658" name="Rectangle 2106"/>
          <p:cNvSpPr>
            <a:spLocks noGrp="1" noChangeArrowheads="1"/>
          </p:cNvSpPr>
          <p:nvPr>
            <p:ph type="subTitle" sz="quarter" idx="1"/>
          </p:nvPr>
        </p:nvSpPr>
        <p:spPr>
          <a:xfrm>
            <a:off x="971550" y="3500438"/>
            <a:ext cx="6400800" cy="2590800"/>
          </a:xfrm>
        </p:spPr>
        <p:txBody>
          <a:bodyPr/>
          <a:lstStyle>
            <a:lvl1pPr marL="0" indent="0" algn="ctr">
              <a:spcBef>
                <a:spcPct val="15000"/>
              </a:spcBef>
              <a:defRPr>
                <a:solidFill>
                  <a:schemeClr val="tx1"/>
                </a:solidFill>
              </a:defRPr>
            </a:lvl1pPr>
          </a:lstStyle>
          <a:p>
            <a:r>
              <a:rPr lang="fi-FI"/>
              <a:t>Muokkaa alaotsikon perustyyliä napsauttamalla</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par>
                                <p:cTn id="10" presetID="2" presetClass="entr" presetSubtype="8"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000" fill="hold"/>
                                        <p:tgtEl>
                                          <p:spTgt spid="8"/>
                                        </p:tgtEl>
                                        <p:attrNameLst>
                                          <p:attrName>ppt_x</p:attrName>
                                        </p:attrNameLst>
                                      </p:cBhvr>
                                      <p:tavLst>
                                        <p:tav tm="0">
                                          <p:val>
                                            <p:strVal val="0-#ppt_w/2"/>
                                          </p:val>
                                        </p:tav>
                                        <p:tav tm="100000">
                                          <p:val>
                                            <p:strVal val="#ppt_x"/>
                                          </p:val>
                                        </p:tav>
                                      </p:tavLst>
                                    </p:anim>
                                    <p:anim calcmode="lin" valueType="num">
                                      <p:cBhvr additive="base">
                                        <p:cTn id="13" dur="1000" fill="hold"/>
                                        <p:tgtEl>
                                          <p:spTgt spid="8"/>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additive="base">
                                        <p:cTn id="16" dur="500" fill="hold"/>
                                        <p:tgtEl>
                                          <p:spTgt spid="9"/>
                                        </p:tgtEl>
                                        <p:attrNameLst>
                                          <p:attrName>ppt_x</p:attrName>
                                        </p:attrNameLst>
                                      </p:cBhvr>
                                      <p:tavLst>
                                        <p:tav tm="0">
                                          <p:val>
                                            <p:strVal val="0-#ppt_w/2"/>
                                          </p:val>
                                        </p:tav>
                                        <p:tav tm="100000">
                                          <p:val>
                                            <p:strVal val="#ppt_x"/>
                                          </p:val>
                                        </p:tav>
                                      </p:tavLst>
                                    </p:anim>
                                    <p:anim calcmode="lin" valueType="num">
                                      <p:cBhvr additive="base">
                                        <p:cTn id="17" dur="500" fill="hold"/>
                                        <p:tgtEl>
                                          <p:spTgt spid="9"/>
                                        </p:tgtEl>
                                        <p:attrNameLst>
                                          <p:attrName>ppt_y</p:attrName>
                                        </p:attrNameLst>
                                      </p:cBhvr>
                                      <p:tavLst>
                                        <p:tav tm="0">
                                          <p:val>
                                            <p:strVal val="#ppt_y"/>
                                          </p:val>
                                        </p:tav>
                                        <p:tav tm="100000">
                                          <p:val>
                                            <p:strVal val="#ppt_y"/>
                                          </p:val>
                                        </p:tav>
                                      </p:tavLst>
                                    </p:anim>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2000"/>
                                        <p:tgtEl>
                                          <p:spTgt spid="10"/>
                                        </p:tgtEl>
                                      </p:cBhvr>
                                    </p:animEffect>
                                  </p:childTnLst>
                                </p:cTn>
                              </p:par>
                            </p:childTnLst>
                          </p:cTn>
                        </p:par>
                        <p:par>
                          <p:cTn id="21" fill="hold">
                            <p:stCondLst>
                              <p:cond delay="2000"/>
                            </p:stCondLst>
                            <p:childTnLst>
                              <p:par>
                                <p:cTn id="22" presetID="10"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2000"/>
                                        <p:tgtEl>
                                          <p:spTgt spid="11"/>
                                        </p:tgtEl>
                                      </p:cBhvr>
                                    </p:animEffect>
                                  </p:childTnLst>
                                </p:cTn>
                              </p:par>
                            </p:childTnLst>
                          </p:cTn>
                        </p:par>
                        <p:par>
                          <p:cTn id="25" fill="hold">
                            <p:stCondLst>
                              <p:cond delay="4000"/>
                            </p:stCondLst>
                            <p:childTnLst>
                              <p:par>
                                <p:cTn id="26" presetID="10" presetClass="entr" presetSubtype="0"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2000"/>
                                        <p:tgtEl>
                                          <p:spTgt spid="12"/>
                                        </p:tgtEl>
                                      </p:cBhvr>
                                    </p:animEffect>
                                  </p:childTnLst>
                                </p:cTn>
                              </p:par>
                            </p:childTnLst>
                          </p:cTn>
                        </p:par>
                        <p:par>
                          <p:cTn id="29" fill="hold">
                            <p:stCondLst>
                              <p:cond delay="6000"/>
                            </p:stCondLst>
                            <p:childTnLst>
                              <p:par>
                                <p:cTn id="30" presetID="10" presetClass="entr" presetSubtype="0" fill="hold" grpId="0" nodeType="after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2000"/>
                                        <p:tgtEl>
                                          <p:spTgt spid="13"/>
                                        </p:tgtEl>
                                      </p:cBhvr>
                                    </p:animEffect>
                                  </p:childTnLst>
                                </p:cTn>
                              </p:par>
                            </p:childTnLst>
                          </p:cTn>
                        </p:par>
                        <p:par>
                          <p:cTn id="33" fill="hold">
                            <p:stCondLst>
                              <p:cond delay="8000"/>
                            </p:stCondLst>
                            <p:childTnLst>
                              <p:par>
                                <p:cTn id="34" presetID="10" presetClass="entr" presetSubtype="0" fill="hold" grpId="0"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2000"/>
                                        <p:tgtEl>
                                          <p:spTgt spid="14"/>
                                        </p:tgtEl>
                                      </p:cBhvr>
                                    </p:animEffect>
                                  </p:childTnLst>
                                </p:cTn>
                              </p:par>
                            </p:childTnLst>
                          </p:cTn>
                        </p:par>
                        <p:par>
                          <p:cTn id="37" fill="hold">
                            <p:stCondLst>
                              <p:cond delay="10000"/>
                            </p:stCondLst>
                            <p:childTnLst>
                              <p:par>
                                <p:cTn id="38" presetID="10" presetClass="entr" presetSubtype="0" fill="hold" grpId="0" nodeType="after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2000"/>
                                        <p:tgtEl>
                                          <p:spTgt spid="15"/>
                                        </p:tgtEl>
                                      </p:cBhvr>
                                    </p:animEffect>
                                  </p:childTnLst>
                                </p:cTn>
                              </p:par>
                            </p:childTnLst>
                          </p:cTn>
                        </p:par>
                        <p:par>
                          <p:cTn id="41" fill="hold">
                            <p:stCondLst>
                              <p:cond delay="12000"/>
                            </p:stCondLst>
                            <p:childTnLst>
                              <p:par>
                                <p:cTn id="42" presetID="10" presetClass="entr" presetSubtype="0" fill="hold" grpId="0" nodeType="after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fade">
                                      <p:cBhvr>
                                        <p:cTn id="44" dur="2000"/>
                                        <p:tgtEl>
                                          <p:spTgt spid="16"/>
                                        </p:tgtEl>
                                      </p:cBhvr>
                                    </p:animEffect>
                                  </p:childTnLst>
                                </p:cTn>
                              </p:par>
                            </p:childTnLst>
                          </p:cTn>
                        </p:par>
                        <p:par>
                          <p:cTn id="45" fill="hold">
                            <p:stCondLst>
                              <p:cond delay="14000"/>
                            </p:stCondLst>
                            <p:childTnLst>
                              <p:par>
                                <p:cTn id="46" presetID="10" presetClass="entr" presetSubtype="0" fill="hold" grpId="0" nodeType="after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2000"/>
                                        <p:tgtEl>
                                          <p:spTgt spid="17"/>
                                        </p:tgtEl>
                                      </p:cBhvr>
                                    </p:animEffect>
                                  </p:childTnLst>
                                </p:cTn>
                              </p:par>
                            </p:childTnLst>
                          </p:cTn>
                        </p:par>
                        <p:par>
                          <p:cTn id="49" fill="hold">
                            <p:stCondLst>
                              <p:cond delay="16000"/>
                            </p:stCondLst>
                            <p:childTnLst>
                              <p:par>
                                <p:cTn id="50" presetID="10" presetClass="entr" presetSubtype="0" fill="hold" grpId="0" nodeType="after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868988" y="392113"/>
            <a:ext cx="1655762" cy="5816600"/>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900113" y="392113"/>
            <a:ext cx="4816475" cy="5816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900113" y="1295400"/>
            <a:ext cx="3235325" cy="4913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287838" y="1295400"/>
            <a:ext cx="3236912" cy="4913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5000"/>
            <a:lum/>
          </a:blip>
          <a:srcRect/>
          <a:stretch>
            <a:fillRect l="-17000" r="-17000"/>
          </a:stretch>
        </a:blipFill>
        <a:effectLst/>
      </p:bgPr>
    </p:bg>
    <p:spTree>
      <p:nvGrpSpPr>
        <p:cNvPr id="1" name=""/>
        <p:cNvGrpSpPr/>
        <p:nvPr/>
      </p:nvGrpSpPr>
      <p:grpSpPr>
        <a:xfrm>
          <a:off x="0" y="0"/>
          <a:ext cx="0" cy="0"/>
          <a:chOff x="0" y="0"/>
          <a:chExt cx="0" cy="0"/>
        </a:xfrm>
      </p:grpSpPr>
      <p:sp>
        <p:nvSpPr>
          <p:cNvPr id="24659" name="Rectangle 83"/>
          <p:cNvSpPr>
            <a:spLocks noChangeArrowheads="1"/>
          </p:cNvSpPr>
          <p:nvPr/>
        </p:nvSpPr>
        <p:spPr bwMode="auto">
          <a:xfrm>
            <a:off x="152400" y="6324600"/>
            <a:ext cx="228600" cy="228600"/>
          </a:xfrm>
          <a:prstGeom prst="rect">
            <a:avLst/>
          </a:prstGeom>
          <a:solidFill>
            <a:schemeClr val="bg1"/>
          </a:solidFill>
          <a:ln w="9525">
            <a:solidFill>
              <a:schemeClr val="bg1"/>
            </a:solidFill>
            <a:miter lim="800000"/>
            <a:headEnd/>
            <a:tailEnd/>
          </a:ln>
          <a:effectLst/>
        </p:spPr>
        <p:txBody>
          <a:bodyPr wrap="none" anchor="ctr"/>
          <a:lstStyle/>
          <a:p>
            <a:pPr>
              <a:spcBef>
                <a:spcPct val="20000"/>
              </a:spcBef>
              <a:buSzPct val="90000"/>
              <a:buFont typeface="Wingdings" pitchFamily="2" charset="2"/>
              <a:buNone/>
              <a:defRPr/>
            </a:pPr>
            <a:endParaRPr lang="lv-LV"/>
          </a:p>
        </p:txBody>
      </p:sp>
      <p:pic>
        <p:nvPicPr>
          <p:cNvPr id="24660" name="Picture 84" descr="prezent"/>
          <p:cNvPicPr>
            <a:picLocks noChangeAspect="1" noChangeArrowheads="1"/>
          </p:cNvPicPr>
          <p:nvPr userDrawn="1"/>
        </p:nvPicPr>
        <p:blipFill>
          <a:blip r:embed="rId14"/>
          <a:srcRect/>
          <a:stretch>
            <a:fillRect/>
          </a:stretch>
        </p:blipFill>
        <p:spPr bwMode="auto">
          <a:xfrm>
            <a:off x="7680325" y="0"/>
            <a:ext cx="1463675" cy="6858000"/>
          </a:xfrm>
          <a:prstGeom prst="rect">
            <a:avLst/>
          </a:prstGeom>
          <a:noFill/>
          <a:ln w="9525">
            <a:noFill/>
            <a:miter lim="800000"/>
            <a:headEnd/>
            <a:tailEnd/>
          </a:ln>
        </p:spPr>
      </p:pic>
      <p:pic>
        <p:nvPicPr>
          <p:cNvPr id="24662" name="Picture 86" descr="prezent2"/>
          <p:cNvPicPr>
            <a:picLocks noChangeAspect="1" noChangeArrowheads="1"/>
          </p:cNvPicPr>
          <p:nvPr userDrawn="1"/>
        </p:nvPicPr>
        <p:blipFill>
          <a:blip r:embed="rId15"/>
          <a:srcRect/>
          <a:stretch>
            <a:fillRect/>
          </a:stretch>
        </p:blipFill>
        <p:spPr bwMode="auto">
          <a:xfrm>
            <a:off x="0" y="0"/>
            <a:ext cx="1463675" cy="6858000"/>
          </a:xfrm>
          <a:prstGeom prst="rect">
            <a:avLst/>
          </a:prstGeom>
          <a:noFill/>
          <a:ln w="9525">
            <a:noFill/>
            <a:miter lim="800000"/>
            <a:headEnd/>
            <a:tailEnd/>
          </a:ln>
        </p:spPr>
      </p:pic>
      <p:sp>
        <p:nvSpPr>
          <p:cNvPr id="1029" name="Rectangle 87"/>
          <p:cNvSpPr>
            <a:spLocks noGrp="1" noChangeArrowheads="1"/>
          </p:cNvSpPr>
          <p:nvPr>
            <p:ph type="title"/>
          </p:nvPr>
        </p:nvSpPr>
        <p:spPr bwMode="auto">
          <a:xfrm>
            <a:off x="900113" y="392113"/>
            <a:ext cx="6624637" cy="8270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lv-LV" smtClean="0"/>
              <a:t>Latvijas Republikas Zemkopības ministrija</a:t>
            </a:r>
            <a:endParaRPr lang="fi-FI" smtClean="0"/>
          </a:p>
        </p:txBody>
      </p:sp>
      <p:sp>
        <p:nvSpPr>
          <p:cNvPr id="1030" name="Rectangle 88"/>
          <p:cNvSpPr>
            <a:spLocks noGrp="1" noChangeArrowheads="1"/>
          </p:cNvSpPr>
          <p:nvPr>
            <p:ph type="body" idx="1"/>
          </p:nvPr>
        </p:nvSpPr>
        <p:spPr bwMode="auto">
          <a:xfrm>
            <a:off x="900113" y="1295400"/>
            <a:ext cx="6624637" cy="49133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lv-LV" smtClean="0"/>
              <a:t>Latvijas Republikas Zemkopības Ministrija</a:t>
            </a:r>
            <a:endParaRPr lang="fi-FI" smtClean="0"/>
          </a:p>
          <a:p>
            <a:pPr lvl="1"/>
            <a:r>
              <a:rPr lang="lv-LV" smtClean="0"/>
              <a:t>ministrija</a:t>
            </a:r>
            <a:endParaRPr lang="fi-FI" smtClean="0"/>
          </a:p>
          <a:p>
            <a:pPr lvl="2"/>
            <a:r>
              <a:rPr lang="lv-LV" smtClean="0"/>
              <a:t>ministrija</a:t>
            </a:r>
            <a:endParaRPr lang="fi-FI" smtClean="0"/>
          </a:p>
          <a:p>
            <a:pPr lvl="3"/>
            <a:r>
              <a:rPr lang="lv-LV" smtClean="0"/>
              <a:t>ministrija</a:t>
            </a:r>
            <a:endParaRPr lang="fi-FI" smtClean="0"/>
          </a:p>
          <a:p>
            <a:pPr lvl="4"/>
            <a:r>
              <a:rPr lang="lv-LV" smtClean="0"/>
              <a:t>ministrija</a:t>
            </a:r>
            <a:endParaRPr lang="fi-FI" smtClean="0"/>
          </a:p>
        </p:txBody>
      </p:sp>
      <p:sp>
        <p:nvSpPr>
          <p:cNvPr id="24666" name="Line 90"/>
          <p:cNvSpPr>
            <a:spLocks noChangeShapeType="1"/>
          </p:cNvSpPr>
          <p:nvPr userDrawn="1"/>
        </p:nvSpPr>
        <p:spPr bwMode="auto">
          <a:xfrm>
            <a:off x="468313" y="6524625"/>
            <a:ext cx="4967287" cy="0"/>
          </a:xfrm>
          <a:prstGeom prst="line">
            <a:avLst/>
          </a:prstGeom>
          <a:noFill/>
          <a:ln w="9525">
            <a:solidFill>
              <a:srgbClr val="009933"/>
            </a:solidFill>
            <a:round/>
            <a:headEnd/>
            <a:tailEnd/>
          </a:ln>
          <a:effectLst/>
        </p:spPr>
        <p:txBody>
          <a:bodyPr/>
          <a:lstStyle/>
          <a:p>
            <a:pPr>
              <a:spcBef>
                <a:spcPct val="20000"/>
              </a:spcBef>
              <a:buSzPct val="90000"/>
              <a:buFont typeface="Wingdings" pitchFamily="2" charset="2"/>
              <a:buNone/>
              <a:defRPr/>
            </a:pPr>
            <a:endParaRPr lang="lv-LV"/>
          </a:p>
        </p:txBody>
      </p:sp>
      <p:sp>
        <p:nvSpPr>
          <p:cNvPr id="24667" name="Line 91"/>
          <p:cNvSpPr>
            <a:spLocks noChangeShapeType="1"/>
          </p:cNvSpPr>
          <p:nvPr userDrawn="1"/>
        </p:nvSpPr>
        <p:spPr bwMode="auto">
          <a:xfrm>
            <a:off x="395288" y="6597650"/>
            <a:ext cx="4968875" cy="0"/>
          </a:xfrm>
          <a:prstGeom prst="line">
            <a:avLst/>
          </a:prstGeom>
          <a:noFill/>
          <a:ln w="9525">
            <a:solidFill>
              <a:srgbClr val="009933"/>
            </a:solidFill>
            <a:round/>
            <a:headEnd/>
            <a:tailEnd/>
          </a:ln>
          <a:effectLst/>
        </p:spPr>
        <p:txBody>
          <a:bodyPr/>
          <a:lstStyle/>
          <a:p>
            <a:pPr>
              <a:spcBef>
                <a:spcPct val="20000"/>
              </a:spcBef>
              <a:buSzPct val="90000"/>
              <a:buFont typeface="Wingdings" pitchFamily="2" charset="2"/>
              <a:buNone/>
              <a:defRPr/>
            </a:pPr>
            <a:endParaRPr lang="lv-LV"/>
          </a:p>
        </p:txBody>
      </p:sp>
      <p:sp>
        <p:nvSpPr>
          <p:cNvPr id="24669" name="Oval 93"/>
          <p:cNvSpPr>
            <a:spLocks noChangeArrowheads="1"/>
          </p:cNvSpPr>
          <p:nvPr userDrawn="1"/>
        </p:nvSpPr>
        <p:spPr bwMode="auto">
          <a:xfrm>
            <a:off x="5580063" y="6526213"/>
            <a:ext cx="71437" cy="71437"/>
          </a:xfrm>
          <a:prstGeom prst="ellipse">
            <a:avLst/>
          </a:prstGeom>
          <a:solidFill>
            <a:srgbClr val="FFB400"/>
          </a:solidFill>
          <a:ln w="9525" algn="ctr">
            <a:noFill/>
            <a:round/>
            <a:headEnd/>
            <a:tailEnd/>
          </a:ln>
          <a:effectLst/>
        </p:spPr>
        <p:txBody>
          <a:bodyPr wrap="none" anchor="ctr"/>
          <a:lstStyle/>
          <a:p>
            <a:pPr>
              <a:spcBef>
                <a:spcPct val="20000"/>
              </a:spcBef>
              <a:buSzPct val="90000"/>
              <a:buFont typeface="Wingdings" pitchFamily="2" charset="2"/>
              <a:buNone/>
              <a:defRPr/>
            </a:pPr>
            <a:endParaRPr lang="lv-LV"/>
          </a:p>
        </p:txBody>
      </p:sp>
      <p:sp>
        <p:nvSpPr>
          <p:cNvPr id="24672" name="Oval 96"/>
          <p:cNvSpPr>
            <a:spLocks noChangeArrowheads="1"/>
          </p:cNvSpPr>
          <p:nvPr userDrawn="1"/>
        </p:nvSpPr>
        <p:spPr bwMode="auto">
          <a:xfrm>
            <a:off x="5795963" y="6524625"/>
            <a:ext cx="71437" cy="71438"/>
          </a:xfrm>
          <a:prstGeom prst="ellipse">
            <a:avLst/>
          </a:prstGeom>
          <a:solidFill>
            <a:srgbClr val="FFB400"/>
          </a:solidFill>
          <a:ln w="9525" algn="ctr">
            <a:noFill/>
            <a:round/>
            <a:headEnd/>
            <a:tailEnd/>
          </a:ln>
          <a:effectLst/>
        </p:spPr>
        <p:txBody>
          <a:bodyPr wrap="none" anchor="ctr"/>
          <a:lstStyle/>
          <a:p>
            <a:pPr>
              <a:spcBef>
                <a:spcPct val="20000"/>
              </a:spcBef>
              <a:buSzPct val="90000"/>
              <a:buFont typeface="Wingdings" pitchFamily="2" charset="2"/>
              <a:buNone/>
              <a:defRPr/>
            </a:pPr>
            <a:endParaRPr lang="lv-LV"/>
          </a:p>
        </p:txBody>
      </p:sp>
      <p:sp>
        <p:nvSpPr>
          <p:cNvPr id="24673" name="Oval 97"/>
          <p:cNvSpPr>
            <a:spLocks noChangeArrowheads="1"/>
          </p:cNvSpPr>
          <p:nvPr userDrawn="1"/>
        </p:nvSpPr>
        <p:spPr bwMode="auto">
          <a:xfrm>
            <a:off x="6011863" y="6524625"/>
            <a:ext cx="71437" cy="71438"/>
          </a:xfrm>
          <a:prstGeom prst="ellipse">
            <a:avLst/>
          </a:prstGeom>
          <a:solidFill>
            <a:srgbClr val="FFB400"/>
          </a:solidFill>
          <a:ln w="9525" algn="ctr">
            <a:noFill/>
            <a:round/>
            <a:headEnd/>
            <a:tailEnd/>
          </a:ln>
          <a:effectLst/>
        </p:spPr>
        <p:txBody>
          <a:bodyPr wrap="none" anchor="ctr"/>
          <a:lstStyle/>
          <a:p>
            <a:pPr>
              <a:spcBef>
                <a:spcPct val="20000"/>
              </a:spcBef>
              <a:buSzPct val="90000"/>
              <a:buFont typeface="Wingdings" pitchFamily="2" charset="2"/>
              <a:buNone/>
              <a:defRPr/>
            </a:pPr>
            <a:endParaRPr lang="lv-LV"/>
          </a:p>
        </p:txBody>
      </p:sp>
      <p:sp>
        <p:nvSpPr>
          <p:cNvPr id="24674" name="Oval 98"/>
          <p:cNvSpPr>
            <a:spLocks noChangeArrowheads="1"/>
          </p:cNvSpPr>
          <p:nvPr userDrawn="1"/>
        </p:nvSpPr>
        <p:spPr bwMode="auto">
          <a:xfrm>
            <a:off x="6227763" y="6524625"/>
            <a:ext cx="71437" cy="71438"/>
          </a:xfrm>
          <a:prstGeom prst="ellipse">
            <a:avLst/>
          </a:prstGeom>
          <a:solidFill>
            <a:srgbClr val="FFB400"/>
          </a:solidFill>
          <a:ln w="9525" algn="ctr">
            <a:noFill/>
            <a:round/>
            <a:headEnd/>
            <a:tailEnd/>
          </a:ln>
          <a:effectLst/>
        </p:spPr>
        <p:txBody>
          <a:bodyPr wrap="none" anchor="ctr"/>
          <a:lstStyle/>
          <a:p>
            <a:pPr>
              <a:spcBef>
                <a:spcPct val="20000"/>
              </a:spcBef>
              <a:buSzPct val="90000"/>
              <a:buFont typeface="Wingdings" pitchFamily="2" charset="2"/>
              <a:buNone/>
              <a:defRPr/>
            </a:pPr>
            <a:endParaRPr lang="lv-LV"/>
          </a:p>
        </p:txBody>
      </p:sp>
      <p:sp>
        <p:nvSpPr>
          <p:cNvPr id="24675" name="Oval 99"/>
          <p:cNvSpPr>
            <a:spLocks noChangeArrowheads="1"/>
          </p:cNvSpPr>
          <p:nvPr userDrawn="1"/>
        </p:nvSpPr>
        <p:spPr bwMode="auto">
          <a:xfrm>
            <a:off x="6443663" y="6524625"/>
            <a:ext cx="71437" cy="71438"/>
          </a:xfrm>
          <a:prstGeom prst="ellipse">
            <a:avLst/>
          </a:prstGeom>
          <a:solidFill>
            <a:srgbClr val="FFB400"/>
          </a:solidFill>
          <a:ln w="9525" algn="ctr">
            <a:noFill/>
            <a:round/>
            <a:headEnd/>
            <a:tailEnd/>
          </a:ln>
          <a:effectLst/>
        </p:spPr>
        <p:txBody>
          <a:bodyPr wrap="none" anchor="ctr"/>
          <a:lstStyle/>
          <a:p>
            <a:pPr>
              <a:spcBef>
                <a:spcPct val="20000"/>
              </a:spcBef>
              <a:buSzPct val="90000"/>
              <a:buFont typeface="Wingdings" pitchFamily="2" charset="2"/>
              <a:buNone/>
              <a:defRPr/>
            </a:pPr>
            <a:endParaRPr lang="lv-LV"/>
          </a:p>
        </p:txBody>
      </p:sp>
      <p:sp>
        <p:nvSpPr>
          <p:cNvPr id="24676" name="Oval 100"/>
          <p:cNvSpPr>
            <a:spLocks noChangeArrowheads="1"/>
          </p:cNvSpPr>
          <p:nvPr userDrawn="1"/>
        </p:nvSpPr>
        <p:spPr bwMode="auto">
          <a:xfrm>
            <a:off x="6659563" y="6524625"/>
            <a:ext cx="71437" cy="71438"/>
          </a:xfrm>
          <a:prstGeom prst="ellipse">
            <a:avLst/>
          </a:prstGeom>
          <a:solidFill>
            <a:srgbClr val="FFB400"/>
          </a:solidFill>
          <a:ln w="9525" algn="ctr">
            <a:noFill/>
            <a:round/>
            <a:headEnd/>
            <a:tailEnd/>
          </a:ln>
          <a:effectLst/>
        </p:spPr>
        <p:txBody>
          <a:bodyPr wrap="none" anchor="ctr"/>
          <a:lstStyle/>
          <a:p>
            <a:pPr>
              <a:spcBef>
                <a:spcPct val="20000"/>
              </a:spcBef>
              <a:buSzPct val="90000"/>
              <a:buFont typeface="Wingdings" pitchFamily="2" charset="2"/>
              <a:buNone/>
              <a:defRPr/>
            </a:pPr>
            <a:endParaRPr lang="lv-LV"/>
          </a:p>
        </p:txBody>
      </p:sp>
      <p:sp>
        <p:nvSpPr>
          <p:cNvPr id="24677" name="Oval 101"/>
          <p:cNvSpPr>
            <a:spLocks noChangeArrowheads="1"/>
          </p:cNvSpPr>
          <p:nvPr userDrawn="1"/>
        </p:nvSpPr>
        <p:spPr bwMode="auto">
          <a:xfrm>
            <a:off x="6875463" y="6524625"/>
            <a:ext cx="71437" cy="71438"/>
          </a:xfrm>
          <a:prstGeom prst="ellipse">
            <a:avLst/>
          </a:prstGeom>
          <a:solidFill>
            <a:srgbClr val="FFB400"/>
          </a:solidFill>
          <a:ln w="9525" algn="ctr">
            <a:noFill/>
            <a:round/>
            <a:headEnd/>
            <a:tailEnd/>
          </a:ln>
          <a:effectLst/>
        </p:spPr>
        <p:txBody>
          <a:bodyPr wrap="none" anchor="ctr"/>
          <a:lstStyle/>
          <a:p>
            <a:pPr>
              <a:spcBef>
                <a:spcPct val="20000"/>
              </a:spcBef>
              <a:buSzPct val="90000"/>
              <a:buFont typeface="Wingdings" pitchFamily="2" charset="2"/>
              <a:buNone/>
              <a:defRPr/>
            </a:pPr>
            <a:endParaRPr lang="lv-LV"/>
          </a:p>
        </p:txBody>
      </p:sp>
      <p:sp>
        <p:nvSpPr>
          <p:cNvPr id="24678" name="Oval 102"/>
          <p:cNvSpPr>
            <a:spLocks noChangeArrowheads="1"/>
          </p:cNvSpPr>
          <p:nvPr userDrawn="1"/>
        </p:nvSpPr>
        <p:spPr bwMode="auto">
          <a:xfrm>
            <a:off x="7092950" y="6524625"/>
            <a:ext cx="71438" cy="71438"/>
          </a:xfrm>
          <a:prstGeom prst="ellipse">
            <a:avLst/>
          </a:prstGeom>
          <a:solidFill>
            <a:srgbClr val="FFB400"/>
          </a:solidFill>
          <a:ln w="9525" algn="ctr">
            <a:noFill/>
            <a:round/>
            <a:headEnd/>
            <a:tailEnd/>
          </a:ln>
          <a:effectLst/>
        </p:spPr>
        <p:txBody>
          <a:bodyPr wrap="none" anchor="ctr"/>
          <a:lstStyle/>
          <a:p>
            <a:pPr>
              <a:spcBef>
                <a:spcPct val="20000"/>
              </a:spcBef>
              <a:buSzPct val="90000"/>
              <a:buFont typeface="Wingdings" pitchFamily="2" charset="2"/>
              <a:buNone/>
              <a:defRPr/>
            </a:pPr>
            <a:endParaRPr lang="lv-LV"/>
          </a:p>
        </p:txBody>
      </p:sp>
      <p:sp>
        <p:nvSpPr>
          <p:cNvPr id="24679" name="Oval 103"/>
          <p:cNvSpPr>
            <a:spLocks noChangeArrowheads="1"/>
          </p:cNvSpPr>
          <p:nvPr userDrawn="1"/>
        </p:nvSpPr>
        <p:spPr bwMode="auto">
          <a:xfrm>
            <a:off x="7308850" y="6524625"/>
            <a:ext cx="71438" cy="71438"/>
          </a:xfrm>
          <a:prstGeom prst="ellipse">
            <a:avLst/>
          </a:prstGeom>
          <a:solidFill>
            <a:srgbClr val="FFB400"/>
          </a:solidFill>
          <a:ln w="9525" algn="ctr">
            <a:noFill/>
            <a:round/>
            <a:headEnd/>
            <a:tailEnd/>
          </a:ln>
          <a:effectLst/>
        </p:spPr>
        <p:txBody>
          <a:bodyPr wrap="none" anchor="ctr"/>
          <a:lstStyle/>
          <a:p>
            <a:pPr>
              <a:spcBef>
                <a:spcPct val="20000"/>
              </a:spcBef>
              <a:buSzPct val="90000"/>
              <a:buFont typeface="Wingdings" pitchFamily="2" charset="2"/>
              <a:buNone/>
              <a:defRPr/>
            </a:pPr>
            <a:endParaRPr lang="lv-LV"/>
          </a:p>
        </p:txBody>
      </p:sp>
    </p:spTree>
  </p:cSld>
  <p:clrMap bg1="lt1" tx1="dk1" bg2="lt2" tx2="dk2" accent1="accent1" accent2="accent2" accent3="accent3" accent4="accent4" accent5="accent5" accent6="accent6" hlink="hlink" folHlink="folHlink"/>
  <p:sldLayoutIdLst>
    <p:sldLayoutId id="2147483663" r:id="rId1"/>
    <p:sldLayoutId id="2147483662" r:id="rId2"/>
    <p:sldLayoutId id="2147483661" r:id="rId3"/>
    <p:sldLayoutId id="2147483660" r:id="rId4"/>
    <p:sldLayoutId id="2147483659" r:id="rId5"/>
    <p:sldLayoutId id="2147483658" r:id="rId6"/>
    <p:sldLayoutId id="2147483657" r:id="rId7"/>
    <p:sldLayoutId id="2147483656" r:id="rId8"/>
    <p:sldLayoutId id="2147483655" r:id="rId9"/>
    <p:sldLayoutId id="2147483654" r:id="rId10"/>
    <p:sldLayoutId id="2147483653" r:id="rId11"/>
  </p:sldLayoutIdLst>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500"/>
                                  </p:stCondLst>
                                  <p:childTnLst>
                                    <p:set>
                                      <p:cBhvr>
                                        <p:cTn id="6" dur="1" fill="hold">
                                          <p:stCondLst>
                                            <p:cond delay="0"/>
                                          </p:stCondLst>
                                        </p:cTn>
                                        <p:tgtEl>
                                          <p:spTgt spid="24660"/>
                                        </p:tgtEl>
                                        <p:attrNameLst>
                                          <p:attrName>style.visibility</p:attrName>
                                        </p:attrNameLst>
                                      </p:cBhvr>
                                      <p:to>
                                        <p:strVal val="visible"/>
                                      </p:to>
                                    </p:set>
                                    <p:anim calcmode="lin" valueType="num">
                                      <p:cBhvr additive="base">
                                        <p:cTn id="7" dur="500" fill="hold"/>
                                        <p:tgtEl>
                                          <p:spTgt spid="24660"/>
                                        </p:tgtEl>
                                        <p:attrNameLst>
                                          <p:attrName>ppt_x</p:attrName>
                                        </p:attrNameLst>
                                      </p:cBhvr>
                                      <p:tavLst>
                                        <p:tav tm="0">
                                          <p:val>
                                            <p:strVal val="1+#ppt_w/2"/>
                                          </p:val>
                                        </p:tav>
                                        <p:tav tm="100000">
                                          <p:val>
                                            <p:strVal val="#ppt_x"/>
                                          </p:val>
                                        </p:tav>
                                      </p:tavLst>
                                    </p:anim>
                                    <p:anim calcmode="lin" valueType="num">
                                      <p:cBhvr additive="base">
                                        <p:cTn id="8" dur="500" fill="hold"/>
                                        <p:tgtEl>
                                          <p:spTgt spid="2466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4662"/>
                                        </p:tgtEl>
                                        <p:attrNameLst>
                                          <p:attrName>style.visibility</p:attrName>
                                        </p:attrNameLst>
                                      </p:cBhvr>
                                      <p:to>
                                        <p:strVal val="visible"/>
                                      </p:to>
                                    </p:set>
                                    <p:anim calcmode="lin" valueType="num">
                                      <p:cBhvr additive="base">
                                        <p:cTn id="11" dur="1000" fill="hold"/>
                                        <p:tgtEl>
                                          <p:spTgt spid="24662"/>
                                        </p:tgtEl>
                                        <p:attrNameLst>
                                          <p:attrName>ppt_x</p:attrName>
                                        </p:attrNameLst>
                                      </p:cBhvr>
                                      <p:tavLst>
                                        <p:tav tm="0">
                                          <p:val>
                                            <p:strVal val="0-#ppt_w/2"/>
                                          </p:val>
                                        </p:tav>
                                        <p:tav tm="100000">
                                          <p:val>
                                            <p:strVal val="#ppt_x"/>
                                          </p:val>
                                        </p:tav>
                                      </p:tavLst>
                                    </p:anim>
                                    <p:anim calcmode="lin" valueType="num">
                                      <p:cBhvr additive="base">
                                        <p:cTn id="12" dur="1000" fill="hold"/>
                                        <p:tgtEl>
                                          <p:spTgt spid="2466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4666"/>
                                        </p:tgtEl>
                                        <p:attrNameLst>
                                          <p:attrName>style.visibility</p:attrName>
                                        </p:attrNameLst>
                                      </p:cBhvr>
                                      <p:to>
                                        <p:strVal val="visible"/>
                                      </p:to>
                                    </p:set>
                                    <p:anim calcmode="lin" valueType="num">
                                      <p:cBhvr additive="base">
                                        <p:cTn id="15" dur="1000" fill="hold"/>
                                        <p:tgtEl>
                                          <p:spTgt spid="24666"/>
                                        </p:tgtEl>
                                        <p:attrNameLst>
                                          <p:attrName>ppt_x</p:attrName>
                                        </p:attrNameLst>
                                      </p:cBhvr>
                                      <p:tavLst>
                                        <p:tav tm="0">
                                          <p:val>
                                            <p:strVal val="0-#ppt_w/2"/>
                                          </p:val>
                                        </p:tav>
                                        <p:tav tm="100000">
                                          <p:val>
                                            <p:strVal val="#ppt_x"/>
                                          </p:val>
                                        </p:tav>
                                      </p:tavLst>
                                    </p:anim>
                                    <p:anim calcmode="lin" valueType="num">
                                      <p:cBhvr additive="base">
                                        <p:cTn id="16" dur="1000" fill="hold"/>
                                        <p:tgtEl>
                                          <p:spTgt spid="24666"/>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4667"/>
                                        </p:tgtEl>
                                        <p:attrNameLst>
                                          <p:attrName>style.visibility</p:attrName>
                                        </p:attrNameLst>
                                      </p:cBhvr>
                                      <p:to>
                                        <p:strVal val="visible"/>
                                      </p:to>
                                    </p:set>
                                    <p:anim calcmode="lin" valueType="num">
                                      <p:cBhvr additive="base">
                                        <p:cTn id="19" dur="500" fill="hold"/>
                                        <p:tgtEl>
                                          <p:spTgt spid="24667"/>
                                        </p:tgtEl>
                                        <p:attrNameLst>
                                          <p:attrName>ppt_x</p:attrName>
                                        </p:attrNameLst>
                                      </p:cBhvr>
                                      <p:tavLst>
                                        <p:tav tm="0">
                                          <p:val>
                                            <p:strVal val="0-#ppt_w/2"/>
                                          </p:val>
                                        </p:tav>
                                        <p:tav tm="100000">
                                          <p:val>
                                            <p:strVal val="#ppt_x"/>
                                          </p:val>
                                        </p:tav>
                                      </p:tavLst>
                                    </p:anim>
                                    <p:anim calcmode="lin" valueType="num">
                                      <p:cBhvr additive="base">
                                        <p:cTn id="20" dur="500" fill="hold"/>
                                        <p:tgtEl>
                                          <p:spTgt spid="24667"/>
                                        </p:tgtEl>
                                        <p:attrNameLst>
                                          <p:attrName>ppt_y</p:attrName>
                                        </p:attrNameLst>
                                      </p:cBhvr>
                                      <p:tavLst>
                                        <p:tav tm="0">
                                          <p:val>
                                            <p:strVal val="#ppt_y"/>
                                          </p:val>
                                        </p:tav>
                                        <p:tav tm="100000">
                                          <p:val>
                                            <p:strVal val="#ppt_y"/>
                                          </p:val>
                                        </p:tav>
                                      </p:tavLst>
                                    </p:anim>
                                  </p:childTnLst>
                                </p:cTn>
                              </p:par>
                              <p:par>
                                <p:cTn id="21" presetID="10" presetClass="entr" presetSubtype="0" fill="hold" grpId="0" nodeType="withEffect">
                                  <p:stCondLst>
                                    <p:cond delay="0"/>
                                  </p:stCondLst>
                                  <p:childTnLst>
                                    <p:set>
                                      <p:cBhvr>
                                        <p:cTn id="22" dur="1" fill="hold">
                                          <p:stCondLst>
                                            <p:cond delay="0"/>
                                          </p:stCondLst>
                                        </p:cTn>
                                        <p:tgtEl>
                                          <p:spTgt spid="24669"/>
                                        </p:tgtEl>
                                        <p:attrNameLst>
                                          <p:attrName>style.visibility</p:attrName>
                                        </p:attrNameLst>
                                      </p:cBhvr>
                                      <p:to>
                                        <p:strVal val="visible"/>
                                      </p:to>
                                    </p:set>
                                    <p:animEffect transition="in" filter="fade">
                                      <p:cBhvr>
                                        <p:cTn id="23" dur="2000"/>
                                        <p:tgtEl>
                                          <p:spTgt spid="24669"/>
                                        </p:tgtEl>
                                      </p:cBhvr>
                                    </p:animEffect>
                                  </p:childTnLst>
                                </p:cTn>
                              </p:par>
                            </p:childTnLst>
                          </p:cTn>
                        </p:par>
                        <p:par>
                          <p:cTn id="24" fill="hold">
                            <p:stCondLst>
                              <p:cond delay="2000"/>
                            </p:stCondLst>
                            <p:childTnLst>
                              <p:par>
                                <p:cTn id="25" presetID="10" presetClass="entr" presetSubtype="0" fill="hold" grpId="0" nodeType="afterEffect">
                                  <p:stCondLst>
                                    <p:cond delay="0"/>
                                  </p:stCondLst>
                                  <p:childTnLst>
                                    <p:set>
                                      <p:cBhvr>
                                        <p:cTn id="26" dur="1" fill="hold">
                                          <p:stCondLst>
                                            <p:cond delay="0"/>
                                          </p:stCondLst>
                                        </p:cTn>
                                        <p:tgtEl>
                                          <p:spTgt spid="24672"/>
                                        </p:tgtEl>
                                        <p:attrNameLst>
                                          <p:attrName>style.visibility</p:attrName>
                                        </p:attrNameLst>
                                      </p:cBhvr>
                                      <p:to>
                                        <p:strVal val="visible"/>
                                      </p:to>
                                    </p:set>
                                    <p:animEffect transition="in" filter="fade">
                                      <p:cBhvr>
                                        <p:cTn id="27" dur="2000"/>
                                        <p:tgtEl>
                                          <p:spTgt spid="24672"/>
                                        </p:tgtEl>
                                      </p:cBhvr>
                                    </p:animEffect>
                                  </p:childTnLst>
                                </p:cTn>
                              </p:par>
                            </p:childTnLst>
                          </p:cTn>
                        </p:par>
                        <p:par>
                          <p:cTn id="28" fill="hold">
                            <p:stCondLst>
                              <p:cond delay="4000"/>
                            </p:stCondLst>
                            <p:childTnLst>
                              <p:par>
                                <p:cTn id="29" presetID="10" presetClass="entr" presetSubtype="0" fill="hold" grpId="0" nodeType="afterEffect">
                                  <p:stCondLst>
                                    <p:cond delay="0"/>
                                  </p:stCondLst>
                                  <p:childTnLst>
                                    <p:set>
                                      <p:cBhvr>
                                        <p:cTn id="30" dur="1" fill="hold">
                                          <p:stCondLst>
                                            <p:cond delay="0"/>
                                          </p:stCondLst>
                                        </p:cTn>
                                        <p:tgtEl>
                                          <p:spTgt spid="24673"/>
                                        </p:tgtEl>
                                        <p:attrNameLst>
                                          <p:attrName>style.visibility</p:attrName>
                                        </p:attrNameLst>
                                      </p:cBhvr>
                                      <p:to>
                                        <p:strVal val="visible"/>
                                      </p:to>
                                    </p:set>
                                    <p:animEffect transition="in" filter="fade">
                                      <p:cBhvr>
                                        <p:cTn id="31" dur="2000"/>
                                        <p:tgtEl>
                                          <p:spTgt spid="24673"/>
                                        </p:tgtEl>
                                      </p:cBhvr>
                                    </p:animEffect>
                                  </p:childTnLst>
                                </p:cTn>
                              </p:par>
                            </p:childTnLst>
                          </p:cTn>
                        </p:par>
                        <p:par>
                          <p:cTn id="32" fill="hold">
                            <p:stCondLst>
                              <p:cond delay="6000"/>
                            </p:stCondLst>
                            <p:childTnLst>
                              <p:par>
                                <p:cTn id="33" presetID="10" presetClass="entr" presetSubtype="0" fill="hold" grpId="0" nodeType="afterEffect">
                                  <p:stCondLst>
                                    <p:cond delay="0"/>
                                  </p:stCondLst>
                                  <p:childTnLst>
                                    <p:set>
                                      <p:cBhvr>
                                        <p:cTn id="34" dur="1" fill="hold">
                                          <p:stCondLst>
                                            <p:cond delay="0"/>
                                          </p:stCondLst>
                                        </p:cTn>
                                        <p:tgtEl>
                                          <p:spTgt spid="24674"/>
                                        </p:tgtEl>
                                        <p:attrNameLst>
                                          <p:attrName>style.visibility</p:attrName>
                                        </p:attrNameLst>
                                      </p:cBhvr>
                                      <p:to>
                                        <p:strVal val="visible"/>
                                      </p:to>
                                    </p:set>
                                    <p:animEffect transition="in" filter="fade">
                                      <p:cBhvr>
                                        <p:cTn id="35" dur="2000"/>
                                        <p:tgtEl>
                                          <p:spTgt spid="24674"/>
                                        </p:tgtEl>
                                      </p:cBhvr>
                                    </p:animEffect>
                                  </p:childTnLst>
                                </p:cTn>
                              </p:par>
                            </p:childTnLst>
                          </p:cTn>
                        </p:par>
                        <p:par>
                          <p:cTn id="36" fill="hold">
                            <p:stCondLst>
                              <p:cond delay="8000"/>
                            </p:stCondLst>
                            <p:childTnLst>
                              <p:par>
                                <p:cTn id="37" presetID="10" presetClass="entr" presetSubtype="0" fill="hold" grpId="0" nodeType="afterEffect">
                                  <p:stCondLst>
                                    <p:cond delay="0"/>
                                  </p:stCondLst>
                                  <p:childTnLst>
                                    <p:set>
                                      <p:cBhvr>
                                        <p:cTn id="38" dur="1" fill="hold">
                                          <p:stCondLst>
                                            <p:cond delay="0"/>
                                          </p:stCondLst>
                                        </p:cTn>
                                        <p:tgtEl>
                                          <p:spTgt spid="24675"/>
                                        </p:tgtEl>
                                        <p:attrNameLst>
                                          <p:attrName>style.visibility</p:attrName>
                                        </p:attrNameLst>
                                      </p:cBhvr>
                                      <p:to>
                                        <p:strVal val="visible"/>
                                      </p:to>
                                    </p:set>
                                    <p:animEffect transition="in" filter="fade">
                                      <p:cBhvr>
                                        <p:cTn id="39" dur="2000"/>
                                        <p:tgtEl>
                                          <p:spTgt spid="24675"/>
                                        </p:tgtEl>
                                      </p:cBhvr>
                                    </p:animEffect>
                                  </p:childTnLst>
                                </p:cTn>
                              </p:par>
                            </p:childTnLst>
                          </p:cTn>
                        </p:par>
                        <p:par>
                          <p:cTn id="40" fill="hold">
                            <p:stCondLst>
                              <p:cond delay="10000"/>
                            </p:stCondLst>
                            <p:childTnLst>
                              <p:par>
                                <p:cTn id="41" presetID="10" presetClass="entr" presetSubtype="0" fill="hold" grpId="0" nodeType="afterEffect">
                                  <p:stCondLst>
                                    <p:cond delay="0"/>
                                  </p:stCondLst>
                                  <p:childTnLst>
                                    <p:set>
                                      <p:cBhvr>
                                        <p:cTn id="42" dur="1" fill="hold">
                                          <p:stCondLst>
                                            <p:cond delay="0"/>
                                          </p:stCondLst>
                                        </p:cTn>
                                        <p:tgtEl>
                                          <p:spTgt spid="24676"/>
                                        </p:tgtEl>
                                        <p:attrNameLst>
                                          <p:attrName>style.visibility</p:attrName>
                                        </p:attrNameLst>
                                      </p:cBhvr>
                                      <p:to>
                                        <p:strVal val="visible"/>
                                      </p:to>
                                    </p:set>
                                    <p:animEffect transition="in" filter="fade">
                                      <p:cBhvr>
                                        <p:cTn id="43" dur="2000"/>
                                        <p:tgtEl>
                                          <p:spTgt spid="24676"/>
                                        </p:tgtEl>
                                      </p:cBhvr>
                                    </p:animEffect>
                                  </p:childTnLst>
                                </p:cTn>
                              </p:par>
                            </p:childTnLst>
                          </p:cTn>
                        </p:par>
                        <p:par>
                          <p:cTn id="44" fill="hold">
                            <p:stCondLst>
                              <p:cond delay="12000"/>
                            </p:stCondLst>
                            <p:childTnLst>
                              <p:par>
                                <p:cTn id="45" presetID="10" presetClass="entr" presetSubtype="0" fill="hold" grpId="0" nodeType="afterEffect">
                                  <p:stCondLst>
                                    <p:cond delay="0"/>
                                  </p:stCondLst>
                                  <p:childTnLst>
                                    <p:set>
                                      <p:cBhvr>
                                        <p:cTn id="46" dur="1" fill="hold">
                                          <p:stCondLst>
                                            <p:cond delay="0"/>
                                          </p:stCondLst>
                                        </p:cTn>
                                        <p:tgtEl>
                                          <p:spTgt spid="24677"/>
                                        </p:tgtEl>
                                        <p:attrNameLst>
                                          <p:attrName>style.visibility</p:attrName>
                                        </p:attrNameLst>
                                      </p:cBhvr>
                                      <p:to>
                                        <p:strVal val="visible"/>
                                      </p:to>
                                    </p:set>
                                    <p:animEffect transition="in" filter="fade">
                                      <p:cBhvr>
                                        <p:cTn id="47" dur="2000"/>
                                        <p:tgtEl>
                                          <p:spTgt spid="24677"/>
                                        </p:tgtEl>
                                      </p:cBhvr>
                                    </p:animEffect>
                                  </p:childTnLst>
                                </p:cTn>
                              </p:par>
                            </p:childTnLst>
                          </p:cTn>
                        </p:par>
                        <p:par>
                          <p:cTn id="48" fill="hold">
                            <p:stCondLst>
                              <p:cond delay="14000"/>
                            </p:stCondLst>
                            <p:childTnLst>
                              <p:par>
                                <p:cTn id="49" presetID="10" presetClass="entr" presetSubtype="0" fill="hold" grpId="0" nodeType="afterEffect">
                                  <p:stCondLst>
                                    <p:cond delay="0"/>
                                  </p:stCondLst>
                                  <p:childTnLst>
                                    <p:set>
                                      <p:cBhvr>
                                        <p:cTn id="50" dur="1" fill="hold">
                                          <p:stCondLst>
                                            <p:cond delay="0"/>
                                          </p:stCondLst>
                                        </p:cTn>
                                        <p:tgtEl>
                                          <p:spTgt spid="24678"/>
                                        </p:tgtEl>
                                        <p:attrNameLst>
                                          <p:attrName>style.visibility</p:attrName>
                                        </p:attrNameLst>
                                      </p:cBhvr>
                                      <p:to>
                                        <p:strVal val="visible"/>
                                      </p:to>
                                    </p:set>
                                    <p:animEffect transition="in" filter="fade">
                                      <p:cBhvr>
                                        <p:cTn id="51" dur="2000"/>
                                        <p:tgtEl>
                                          <p:spTgt spid="24678"/>
                                        </p:tgtEl>
                                      </p:cBhvr>
                                    </p:animEffect>
                                  </p:childTnLst>
                                </p:cTn>
                              </p:par>
                            </p:childTnLst>
                          </p:cTn>
                        </p:par>
                        <p:par>
                          <p:cTn id="52" fill="hold">
                            <p:stCondLst>
                              <p:cond delay="16000"/>
                            </p:stCondLst>
                            <p:childTnLst>
                              <p:par>
                                <p:cTn id="53" presetID="10" presetClass="entr" presetSubtype="0" fill="hold" grpId="0" nodeType="afterEffect">
                                  <p:stCondLst>
                                    <p:cond delay="0"/>
                                  </p:stCondLst>
                                  <p:childTnLst>
                                    <p:set>
                                      <p:cBhvr>
                                        <p:cTn id="54" dur="1" fill="hold">
                                          <p:stCondLst>
                                            <p:cond delay="0"/>
                                          </p:stCondLst>
                                        </p:cTn>
                                        <p:tgtEl>
                                          <p:spTgt spid="24679"/>
                                        </p:tgtEl>
                                        <p:attrNameLst>
                                          <p:attrName>style.visibility</p:attrName>
                                        </p:attrNameLst>
                                      </p:cBhvr>
                                      <p:to>
                                        <p:strVal val="visible"/>
                                      </p:to>
                                    </p:set>
                                    <p:animEffect transition="in" filter="fade">
                                      <p:cBhvr>
                                        <p:cTn id="55" dur="2000"/>
                                        <p:tgtEl>
                                          <p:spTgt spid="246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66" grpId="0" animBg="1"/>
      <p:bldP spid="24667" grpId="0" animBg="1"/>
      <p:bldP spid="24669" grpId="0" animBg="1"/>
      <p:bldP spid="24672" grpId="0" animBg="1"/>
      <p:bldP spid="24673" grpId="0" animBg="1"/>
      <p:bldP spid="24674" grpId="0" animBg="1"/>
      <p:bldP spid="24675" grpId="0" animBg="1"/>
      <p:bldP spid="24676" grpId="0" animBg="1"/>
      <p:bldP spid="24677" grpId="0" animBg="1"/>
      <p:bldP spid="24678" grpId="0" animBg="1"/>
      <p:bldP spid="24679" grpId="0" animBg="1"/>
    </p:bldLst>
  </p:timing>
  <p:hf sldNum="0" hdr="0" dt="0"/>
  <p:txStyles>
    <p:titleStyle>
      <a:lvl1pPr algn="l" rtl="0" eaLnBrk="0" fontAlgn="base" hangingPunct="0">
        <a:spcBef>
          <a:spcPct val="0"/>
        </a:spcBef>
        <a:spcAft>
          <a:spcPct val="0"/>
        </a:spcAft>
        <a:defRPr sz="3000" b="1">
          <a:solidFill>
            <a:srgbClr val="990000"/>
          </a:solidFill>
          <a:latin typeface="+mj-lt"/>
          <a:ea typeface="+mj-ea"/>
          <a:cs typeface="+mj-cs"/>
        </a:defRPr>
      </a:lvl1pPr>
      <a:lvl2pPr algn="l" rtl="0" eaLnBrk="0" fontAlgn="base" hangingPunct="0">
        <a:spcBef>
          <a:spcPct val="0"/>
        </a:spcBef>
        <a:spcAft>
          <a:spcPct val="0"/>
        </a:spcAft>
        <a:defRPr sz="3000" b="1">
          <a:solidFill>
            <a:srgbClr val="990000"/>
          </a:solidFill>
          <a:latin typeface="Arial" charset="0"/>
        </a:defRPr>
      </a:lvl2pPr>
      <a:lvl3pPr algn="l" rtl="0" eaLnBrk="0" fontAlgn="base" hangingPunct="0">
        <a:spcBef>
          <a:spcPct val="0"/>
        </a:spcBef>
        <a:spcAft>
          <a:spcPct val="0"/>
        </a:spcAft>
        <a:defRPr sz="3000" b="1">
          <a:solidFill>
            <a:srgbClr val="990000"/>
          </a:solidFill>
          <a:latin typeface="Arial" charset="0"/>
        </a:defRPr>
      </a:lvl3pPr>
      <a:lvl4pPr algn="l" rtl="0" eaLnBrk="0" fontAlgn="base" hangingPunct="0">
        <a:spcBef>
          <a:spcPct val="0"/>
        </a:spcBef>
        <a:spcAft>
          <a:spcPct val="0"/>
        </a:spcAft>
        <a:defRPr sz="3000" b="1">
          <a:solidFill>
            <a:srgbClr val="990000"/>
          </a:solidFill>
          <a:latin typeface="Arial" charset="0"/>
        </a:defRPr>
      </a:lvl4pPr>
      <a:lvl5pPr algn="l" rtl="0" eaLnBrk="0" fontAlgn="base" hangingPunct="0">
        <a:spcBef>
          <a:spcPct val="0"/>
        </a:spcBef>
        <a:spcAft>
          <a:spcPct val="0"/>
        </a:spcAft>
        <a:defRPr sz="3000" b="1">
          <a:solidFill>
            <a:srgbClr val="990000"/>
          </a:solidFill>
          <a:latin typeface="Arial" charset="0"/>
        </a:defRPr>
      </a:lvl5pPr>
      <a:lvl6pPr marL="457200" algn="l" rtl="0" fontAlgn="base">
        <a:spcBef>
          <a:spcPct val="0"/>
        </a:spcBef>
        <a:spcAft>
          <a:spcPct val="0"/>
        </a:spcAft>
        <a:defRPr sz="3000" b="1">
          <a:solidFill>
            <a:srgbClr val="990000"/>
          </a:solidFill>
          <a:latin typeface="Arial" charset="0"/>
        </a:defRPr>
      </a:lvl6pPr>
      <a:lvl7pPr marL="914400" algn="l" rtl="0" fontAlgn="base">
        <a:spcBef>
          <a:spcPct val="0"/>
        </a:spcBef>
        <a:spcAft>
          <a:spcPct val="0"/>
        </a:spcAft>
        <a:defRPr sz="3000" b="1">
          <a:solidFill>
            <a:srgbClr val="990000"/>
          </a:solidFill>
          <a:latin typeface="Arial" charset="0"/>
        </a:defRPr>
      </a:lvl7pPr>
      <a:lvl8pPr marL="1371600" algn="l" rtl="0" fontAlgn="base">
        <a:spcBef>
          <a:spcPct val="0"/>
        </a:spcBef>
        <a:spcAft>
          <a:spcPct val="0"/>
        </a:spcAft>
        <a:defRPr sz="3000" b="1">
          <a:solidFill>
            <a:srgbClr val="990000"/>
          </a:solidFill>
          <a:latin typeface="Arial" charset="0"/>
        </a:defRPr>
      </a:lvl8pPr>
      <a:lvl9pPr marL="1828800" algn="l" rtl="0" fontAlgn="base">
        <a:spcBef>
          <a:spcPct val="0"/>
        </a:spcBef>
        <a:spcAft>
          <a:spcPct val="0"/>
        </a:spcAft>
        <a:defRPr sz="3000" b="1">
          <a:solidFill>
            <a:srgbClr val="990000"/>
          </a:solidFill>
          <a:latin typeface="Arial" charset="0"/>
        </a:defRPr>
      </a:lvl9pPr>
    </p:titleStyle>
    <p:bodyStyle>
      <a:lvl1pPr marL="190500" indent="-190500" algn="l" defTabSz="1181100" rtl="0" eaLnBrk="0" fontAlgn="base" hangingPunct="0">
        <a:spcBef>
          <a:spcPct val="20000"/>
        </a:spcBef>
        <a:spcAft>
          <a:spcPct val="0"/>
        </a:spcAft>
        <a:buSzPct val="90000"/>
        <a:buFont typeface="Wingdings" pitchFamily="2" charset="2"/>
        <a:defRPr sz="2400">
          <a:solidFill>
            <a:srgbClr val="333333"/>
          </a:solidFill>
          <a:latin typeface="+mn-lt"/>
          <a:ea typeface="+mn-ea"/>
          <a:cs typeface="+mn-cs"/>
        </a:defRPr>
      </a:lvl1pPr>
      <a:lvl2pPr marL="571500" indent="-190500" algn="l" defTabSz="1181100" rtl="0" eaLnBrk="0" fontAlgn="base" hangingPunct="0">
        <a:spcBef>
          <a:spcPct val="20000"/>
        </a:spcBef>
        <a:spcAft>
          <a:spcPct val="30000"/>
        </a:spcAft>
        <a:buSzPct val="80000"/>
        <a:buChar char="•"/>
        <a:defRPr sz="2200">
          <a:solidFill>
            <a:srgbClr val="333333"/>
          </a:solidFill>
          <a:latin typeface="+mn-lt"/>
        </a:defRPr>
      </a:lvl2pPr>
      <a:lvl3pPr marL="952500" indent="-190500" algn="l" defTabSz="1181100" rtl="0" eaLnBrk="0" fontAlgn="base" hangingPunct="0">
        <a:spcBef>
          <a:spcPct val="20000"/>
        </a:spcBef>
        <a:spcAft>
          <a:spcPct val="0"/>
        </a:spcAft>
        <a:buSzPct val="70000"/>
        <a:buChar char="•"/>
        <a:defRPr sz="2200">
          <a:solidFill>
            <a:srgbClr val="333333"/>
          </a:solidFill>
          <a:latin typeface="+mn-lt"/>
        </a:defRPr>
      </a:lvl3pPr>
      <a:lvl4pPr marL="1333500" indent="-190500" algn="l" defTabSz="1181100" rtl="0" eaLnBrk="0" fontAlgn="base" hangingPunct="0">
        <a:spcBef>
          <a:spcPct val="20000"/>
        </a:spcBef>
        <a:spcAft>
          <a:spcPct val="0"/>
        </a:spcAft>
        <a:buSzPct val="70000"/>
        <a:buChar char="•"/>
        <a:defRPr sz="2000">
          <a:solidFill>
            <a:srgbClr val="333333"/>
          </a:solidFill>
          <a:latin typeface="+mn-lt"/>
        </a:defRPr>
      </a:lvl4pPr>
      <a:lvl5pPr marL="1809750" indent="-190500" algn="l" defTabSz="1181100" rtl="0" eaLnBrk="0" fontAlgn="base" hangingPunct="0">
        <a:spcBef>
          <a:spcPct val="20000"/>
        </a:spcBef>
        <a:spcAft>
          <a:spcPct val="20000"/>
        </a:spcAft>
        <a:buSzPct val="70000"/>
        <a:buFont typeface="Wingdings" pitchFamily="2" charset="2"/>
        <a:defRPr sz="2000">
          <a:solidFill>
            <a:srgbClr val="333333"/>
          </a:solidFill>
          <a:latin typeface="+mn-lt"/>
        </a:defRPr>
      </a:lvl5pPr>
      <a:lvl6pPr marL="2266950" indent="-190500" algn="l" defTabSz="1181100" rtl="0" fontAlgn="base">
        <a:spcBef>
          <a:spcPct val="20000"/>
        </a:spcBef>
        <a:spcAft>
          <a:spcPct val="20000"/>
        </a:spcAft>
        <a:buSzPct val="70000"/>
        <a:buFont typeface="Wingdings" pitchFamily="2" charset="2"/>
        <a:defRPr sz="2000">
          <a:solidFill>
            <a:srgbClr val="333333"/>
          </a:solidFill>
          <a:latin typeface="+mn-lt"/>
        </a:defRPr>
      </a:lvl6pPr>
      <a:lvl7pPr marL="2724150" indent="-190500" algn="l" defTabSz="1181100" rtl="0" fontAlgn="base">
        <a:spcBef>
          <a:spcPct val="20000"/>
        </a:spcBef>
        <a:spcAft>
          <a:spcPct val="20000"/>
        </a:spcAft>
        <a:buSzPct val="70000"/>
        <a:buFont typeface="Wingdings" pitchFamily="2" charset="2"/>
        <a:defRPr sz="2000">
          <a:solidFill>
            <a:srgbClr val="333333"/>
          </a:solidFill>
          <a:latin typeface="+mn-lt"/>
        </a:defRPr>
      </a:lvl7pPr>
      <a:lvl8pPr marL="3181350" indent="-190500" algn="l" defTabSz="1181100" rtl="0" fontAlgn="base">
        <a:spcBef>
          <a:spcPct val="20000"/>
        </a:spcBef>
        <a:spcAft>
          <a:spcPct val="20000"/>
        </a:spcAft>
        <a:buSzPct val="70000"/>
        <a:buFont typeface="Wingdings" pitchFamily="2" charset="2"/>
        <a:defRPr sz="2000">
          <a:solidFill>
            <a:srgbClr val="333333"/>
          </a:solidFill>
          <a:latin typeface="+mn-lt"/>
        </a:defRPr>
      </a:lvl8pPr>
      <a:lvl9pPr marL="3638550" indent="-190500" algn="l" defTabSz="1181100" rtl="0" fontAlgn="base">
        <a:spcBef>
          <a:spcPct val="20000"/>
        </a:spcBef>
        <a:spcAft>
          <a:spcPct val="20000"/>
        </a:spcAft>
        <a:buSzPct val="70000"/>
        <a:buFont typeface="Wingdings" pitchFamily="2" charset="2"/>
        <a:defRPr sz="2000">
          <a:solidFill>
            <a:srgbClr val="333333"/>
          </a:solidFill>
          <a:latin typeface="+mn-lt"/>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1" name="Rectangle 2"/>
          <p:cNvSpPr>
            <a:spLocks noGrp="1" noChangeArrowheads="1"/>
          </p:cNvSpPr>
          <p:nvPr>
            <p:ph type="ctrTitle"/>
          </p:nvPr>
        </p:nvSpPr>
        <p:spPr>
          <a:xfrm>
            <a:off x="899592" y="1340768"/>
            <a:ext cx="7344816" cy="1440160"/>
          </a:xfrm>
        </p:spPr>
        <p:txBody>
          <a:bodyPr/>
          <a:lstStyle/>
          <a:p>
            <a:pPr eaLnBrk="1" hangingPunct="1"/>
            <a:r>
              <a:rPr lang="en-GB" dirty="0" smtClean="0"/>
              <a:t/>
            </a:r>
            <a:br>
              <a:rPr lang="en-GB" dirty="0" smtClean="0"/>
            </a:br>
            <a:r>
              <a:rPr lang="lv-LV" dirty="0" smtClean="0"/>
              <a:t> </a:t>
            </a:r>
            <a:r>
              <a:rPr lang="lv-LV" sz="4400" dirty="0" smtClean="0">
                <a:latin typeface="Cambria" panose="02040503050406030204" pitchFamily="18" charset="0"/>
              </a:rPr>
              <a:t>Meža likums un tā prasības</a:t>
            </a:r>
            <a:endParaRPr lang="fi-FI" sz="4400" dirty="0" smtClean="0">
              <a:latin typeface="Cambria" panose="02040503050406030204" pitchFamily="18" charset="0"/>
            </a:endParaRPr>
          </a:p>
        </p:txBody>
      </p:sp>
      <p:sp>
        <p:nvSpPr>
          <p:cNvPr id="2" name="Taisnstūris 1"/>
          <p:cNvSpPr/>
          <p:nvPr/>
        </p:nvSpPr>
        <p:spPr bwMode="auto">
          <a:xfrm>
            <a:off x="3995936" y="5373216"/>
            <a:ext cx="3074640" cy="9144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90500" marR="0" indent="-190500" algn="l" defTabSz="1181100" rtl="0" eaLnBrk="1" fontAlgn="base" latinLnBrk="0" hangingPunct="1">
              <a:lnSpc>
                <a:spcPct val="100000"/>
              </a:lnSpc>
              <a:spcBef>
                <a:spcPct val="20000"/>
              </a:spcBef>
              <a:spcAft>
                <a:spcPct val="0"/>
              </a:spcAft>
              <a:buClrTx/>
              <a:buSzPct val="90000"/>
              <a:buFont typeface="Wingdings" pitchFamily="2" charset="2"/>
              <a:buNone/>
              <a:tabLst/>
            </a:pPr>
            <a:endParaRPr kumimoji="0" lang="lv-LV" sz="2200" b="0" i="0" u="none" strike="noStrike" cap="none" normalizeH="0" baseline="0" smtClean="0">
              <a:ln>
                <a:noFill/>
              </a:ln>
              <a:solidFill>
                <a:srgbClr val="333333"/>
              </a:solidFill>
              <a:effectLst/>
              <a:latin typeface="Arial" charset="0"/>
            </a:endParaRPr>
          </a:p>
        </p:txBody>
      </p:sp>
      <p:sp>
        <p:nvSpPr>
          <p:cNvPr id="3" name="Taisnstūris 2"/>
          <p:cNvSpPr/>
          <p:nvPr/>
        </p:nvSpPr>
        <p:spPr bwMode="auto">
          <a:xfrm>
            <a:off x="5580112" y="5661248"/>
            <a:ext cx="914400" cy="9144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90500" marR="0" indent="-190500" algn="l" defTabSz="1181100" rtl="0" eaLnBrk="1" fontAlgn="base" latinLnBrk="0" hangingPunct="1">
              <a:lnSpc>
                <a:spcPct val="100000"/>
              </a:lnSpc>
              <a:spcBef>
                <a:spcPct val="20000"/>
              </a:spcBef>
              <a:spcAft>
                <a:spcPct val="0"/>
              </a:spcAft>
              <a:buClrTx/>
              <a:buSzPct val="90000"/>
              <a:buFont typeface="Wingdings" pitchFamily="2" charset="2"/>
              <a:buNone/>
              <a:tabLst/>
            </a:pPr>
            <a:endParaRPr kumimoji="0" lang="lv-LV" sz="2200" b="0" i="0" u="none" strike="noStrike" cap="none" normalizeH="0" baseline="0" smtClean="0">
              <a:ln>
                <a:noFill/>
              </a:ln>
              <a:solidFill>
                <a:srgbClr val="333333"/>
              </a:solidFill>
              <a:effectLst/>
              <a:latin typeface="Arial" charset="0"/>
            </a:endParaRPr>
          </a:p>
        </p:txBody>
      </p:sp>
      <p:sp>
        <p:nvSpPr>
          <p:cNvPr id="4" name="Taisnstūris 3"/>
          <p:cNvSpPr/>
          <p:nvPr/>
        </p:nvSpPr>
        <p:spPr bwMode="auto">
          <a:xfrm>
            <a:off x="3707904" y="4077072"/>
            <a:ext cx="3816424" cy="2498576"/>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90500" marR="0" indent="-190500" algn="ctr" defTabSz="1181100" rtl="0" eaLnBrk="1" fontAlgn="base" latinLnBrk="0" hangingPunct="1">
              <a:lnSpc>
                <a:spcPct val="100000"/>
              </a:lnSpc>
              <a:spcBef>
                <a:spcPct val="20000"/>
              </a:spcBef>
              <a:spcAft>
                <a:spcPct val="0"/>
              </a:spcAft>
              <a:buClrTx/>
              <a:buSzPct val="90000"/>
              <a:buFont typeface="Wingdings" pitchFamily="2" charset="2"/>
              <a:buNone/>
              <a:tabLst/>
            </a:pPr>
            <a:endParaRPr kumimoji="0" lang="lv-LV" sz="2000" b="1" i="0" u="none" strike="noStrike" cap="none" normalizeH="0" baseline="0" dirty="0" smtClean="0">
              <a:ln>
                <a:noFill/>
              </a:ln>
              <a:solidFill>
                <a:srgbClr val="990000"/>
              </a:solidFill>
              <a:effectLst/>
              <a:latin typeface="Cambria" panose="02040503050406030204" pitchFamily="18" charset="0"/>
            </a:endParaRPr>
          </a:p>
          <a:p>
            <a:pPr marL="190500" marR="0" indent="-190500" algn="ctr" defTabSz="1181100" rtl="0" eaLnBrk="1" fontAlgn="base" latinLnBrk="0" hangingPunct="1">
              <a:lnSpc>
                <a:spcPct val="100000"/>
              </a:lnSpc>
              <a:spcBef>
                <a:spcPct val="20000"/>
              </a:spcBef>
              <a:spcAft>
                <a:spcPct val="0"/>
              </a:spcAft>
              <a:buClrTx/>
              <a:buSzPct val="90000"/>
              <a:buFont typeface="Wingdings" pitchFamily="2" charset="2"/>
              <a:buNone/>
              <a:tabLst/>
            </a:pPr>
            <a:r>
              <a:rPr lang="lv-LV" sz="2000" b="1" dirty="0" smtClean="0">
                <a:solidFill>
                  <a:srgbClr val="990000"/>
                </a:solidFill>
                <a:latin typeface="Cambria" panose="02040503050406030204" pitchFamily="18" charset="0"/>
              </a:rPr>
              <a:t>MEŽA PROGRAMMA</a:t>
            </a:r>
          </a:p>
          <a:p>
            <a:pPr marL="190500" marR="0" indent="-190500" algn="ctr" defTabSz="1181100" rtl="0" eaLnBrk="1" fontAlgn="base" latinLnBrk="0" hangingPunct="1">
              <a:lnSpc>
                <a:spcPct val="100000"/>
              </a:lnSpc>
              <a:spcBef>
                <a:spcPct val="20000"/>
              </a:spcBef>
              <a:spcAft>
                <a:spcPct val="0"/>
              </a:spcAft>
              <a:buClrTx/>
              <a:buSzPct val="90000"/>
              <a:buFont typeface="Wingdings" pitchFamily="2" charset="2"/>
              <a:buNone/>
              <a:tabLst/>
            </a:pPr>
            <a:r>
              <a:rPr lang="lv-LV" sz="2000" b="1" dirty="0" smtClean="0">
                <a:solidFill>
                  <a:srgbClr val="990000"/>
                </a:solidFill>
                <a:latin typeface="Cambria" panose="02040503050406030204" pitchFamily="18" charset="0"/>
              </a:rPr>
              <a:t>Latvijas Meža īpašnieku un </a:t>
            </a:r>
            <a:r>
              <a:rPr lang="lv-LV" sz="2000" b="1" dirty="0" err="1" smtClean="0">
                <a:solidFill>
                  <a:srgbClr val="990000"/>
                </a:solidFill>
                <a:latin typeface="Cambria" panose="02040503050406030204" pitchFamily="18" charset="0"/>
              </a:rPr>
              <a:t>apsaimniekotāju</a:t>
            </a:r>
            <a:r>
              <a:rPr lang="lv-LV" sz="2000" b="1" dirty="0" smtClean="0">
                <a:solidFill>
                  <a:srgbClr val="990000"/>
                </a:solidFill>
                <a:latin typeface="Cambria" panose="02040503050406030204" pitchFamily="18" charset="0"/>
              </a:rPr>
              <a:t> konfederācija sadarbībā ar LR ZMMD</a:t>
            </a:r>
          </a:p>
          <a:p>
            <a:pPr marL="190500" marR="0" indent="-190500" algn="ctr" defTabSz="1181100" rtl="0" eaLnBrk="1" fontAlgn="base" latinLnBrk="0" hangingPunct="1">
              <a:lnSpc>
                <a:spcPct val="100000"/>
              </a:lnSpc>
              <a:spcBef>
                <a:spcPct val="20000"/>
              </a:spcBef>
              <a:spcAft>
                <a:spcPct val="0"/>
              </a:spcAft>
              <a:buClrTx/>
              <a:buSzPct val="90000"/>
              <a:buFont typeface="Wingdings" pitchFamily="2" charset="2"/>
              <a:buNone/>
              <a:tabLst/>
            </a:pPr>
            <a:r>
              <a:rPr kumimoji="0" lang="lv-LV" sz="2000" b="1" i="0" u="none" strike="noStrike" cap="none" normalizeH="0" baseline="0" dirty="0" smtClean="0">
                <a:ln>
                  <a:noFill/>
                </a:ln>
                <a:solidFill>
                  <a:srgbClr val="990000"/>
                </a:solidFill>
                <a:effectLst/>
                <a:latin typeface="Cambria" panose="02040503050406030204" pitchFamily="18" charset="0"/>
              </a:rPr>
              <a:t>2014.novembris</a:t>
            </a:r>
          </a:p>
        </p:txBody>
      </p:sp>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pPr algn="ctr" eaLnBrk="1" hangingPunct="1"/>
            <a:r>
              <a:rPr lang="lv-LV" sz="2400" dirty="0" smtClean="0">
                <a:latin typeface="Cambria" panose="02040503050406030204" pitchFamily="18" charset="0"/>
              </a:rPr>
              <a:t>TIESĪBAS UZTURĒTIES MEŽĀ</a:t>
            </a:r>
          </a:p>
        </p:txBody>
      </p:sp>
      <p:sp>
        <p:nvSpPr>
          <p:cNvPr id="25602" name="Content Placeholder 2"/>
          <p:cNvSpPr>
            <a:spLocks noGrp="1"/>
          </p:cNvSpPr>
          <p:nvPr>
            <p:ph idx="1"/>
          </p:nvPr>
        </p:nvSpPr>
        <p:spPr>
          <a:xfrm>
            <a:off x="900113" y="1341438"/>
            <a:ext cx="6913562" cy="4913312"/>
          </a:xfrm>
        </p:spPr>
        <p:txBody>
          <a:bodyPr/>
          <a:lstStyle/>
          <a:p>
            <a:pPr marL="0" eaLnBrk="1" hangingPunct="1"/>
            <a:endParaRPr lang="lv-LV" sz="1800" dirty="0" smtClean="0"/>
          </a:p>
          <a:p>
            <a:r>
              <a:rPr lang="lv-LV" sz="2000" b="1" dirty="0">
                <a:latin typeface="Cambria" panose="02040503050406030204" pitchFamily="18" charset="0"/>
              </a:rPr>
              <a:t>5.pants </a:t>
            </a:r>
            <a:endParaRPr lang="lv-LV" sz="2000" dirty="0">
              <a:latin typeface="Cambria" panose="02040503050406030204" pitchFamily="18" charset="0"/>
            </a:endParaRPr>
          </a:p>
          <a:p>
            <a:pPr algn="just"/>
            <a:r>
              <a:rPr lang="lv-LV" sz="2000" b="1" dirty="0">
                <a:latin typeface="Cambria" panose="02040503050406030204" pitchFamily="18" charset="0"/>
              </a:rPr>
              <a:t>(1) Fiziskajām personām ir tiesības uzturēties un brīvi pārvietoties </a:t>
            </a:r>
            <a:r>
              <a:rPr lang="lv-LV" sz="2000" b="1" u="sng" dirty="0">
                <a:latin typeface="Cambria" panose="02040503050406030204" pitchFamily="18" charset="0"/>
              </a:rPr>
              <a:t>valsts un pašvaldības mežā</a:t>
            </a:r>
            <a:r>
              <a:rPr lang="lv-LV" sz="2000" b="1" dirty="0">
                <a:latin typeface="Cambria" panose="02040503050406030204" pitchFamily="18" charset="0"/>
              </a:rPr>
              <a:t>, ja normatīvajos aktos nav noteikts citādi un ja tajā nav ierīkotas speciālas nozīmes plantācijas vai iežogotas meža platības dzīvnieku turēšanai nebrīvē un aizsargjoslas ap ūdens ņemšanas vietām atbilstoši normatīvo aktu prasībām. Transportlīdzekļus atļauts lietot, tikai pārvietojoties pa ceļiem un dabiskām brauktuvēm, izņemot pārvietošanos meža aizsardzības, valsts aizsardzības vai sabiedrības drošības uzdevumu veikšanai, kā arī meža apsaimniekošanas darbu veikšanai, saskaņojot ar meža īpašnieku vai tiesisko valdītāju</a:t>
            </a:r>
          </a:p>
          <a:p>
            <a:pPr marL="0" eaLnBrk="1" hangingPunct="1">
              <a:buFont typeface="Arial" charset="0"/>
              <a:buChar char="•"/>
            </a:pPr>
            <a:endParaRPr lang="lv-LV" sz="1800" dirty="0" smtClean="0"/>
          </a:p>
          <a:p>
            <a:pPr marL="0" eaLnBrk="1" hangingPunct="1"/>
            <a:endParaRPr lang="lv-LV" sz="1800" dirty="0" smtClean="0"/>
          </a:p>
          <a:p>
            <a:pPr marL="0" eaLnBrk="1" hangingPunct="1"/>
            <a:endParaRPr lang="lv-LV" sz="1800" dirty="0" smtClean="0"/>
          </a:p>
          <a:p>
            <a:pPr marL="0" eaLnBrk="1" hangingPunct="1"/>
            <a:endParaRPr lang="lv-LV" sz="1800" dirty="0" smtClean="0"/>
          </a:p>
        </p:txBody>
      </p:sp>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1" name="Title 1"/>
          <p:cNvSpPr>
            <a:spLocks noGrp="1"/>
          </p:cNvSpPr>
          <p:nvPr>
            <p:ph type="title"/>
          </p:nvPr>
        </p:nvSpPr>
        <p:spPr>
          <a:xfrm>
            <a:off x="899642" y="260648"/>
            <a:ext cx="6624637" cy="827087"/>
          </a:xfrm>
        </p:spPr>
        <p:txBody>
          <a:bodyPr/>
          <a:lstStyle/>
          <a:p>
            <a:pPr algn="ctr" eaLnBrk="1" hangingPunct="1"/>
            <a:r>
              <a:rPr lang="lv-LV" sz="2400" dirty="0" smtClean="0">
                <a:latin typeface="Cambria" panose="02040503050406030204" pitchFamily="18" charset="0"/>
              </a:rPr>
              <a:t>TIESĪBAS UZTURĒTIES MEŽĀ</a:t>
            </a:r>
          </a:p>
        </p:txBody>
      </p:sp>
      <p:sp>
        <p:nvSpPr>
          <p:cNvPr id="25602" name="Content Placeholder 2"/>
          <p:cNvSpPr>
            <a:spLocks noGrp="1"/>
          </p:cNvSpPr>
          <p:nvPr>
            <p:ph idx="1"/>
          </p:nvPr>
        </p:nvSpPr>
        <p:spPr>
          <a:xfrm>
            <a:off x="683569" y="1219200"/>
            <a:ext cx="7056784" cy="5234136"/>
          </a:xfrm>
        </p:spPr>
        <p:txBody>
          <a:bodyPr/>
          <a:lstStyle/>
          <a:p>
            <a:r>
              <a:rPr lang="lv-LV" sz="1800" b="1" dirty="0" smtClean="0">
                <a:latin typeface="Cambria" panose="02040503050406030204" pitchFamily="18" charset="0"/>
              </a:rPr>
              <a:t>5.pants </a:t>
            </a:r>
            <a:endParaRPr lang="lv-LV" sz="1800" dirty="0">
              <a:latin typeface="Cambria" panose="02040503050406030204" pitchFamily="18" charset="0"/>
            </a:endParaRPr>
          </a:p>
          <a:p>
            <a:pPr algn="just"/>
            <a:r>
              <a:rPr lang="lv-LV" sz="1800" b="1" dirty="0">
                <a:latin typeface="Cambria" panose="02040503050406030204" pitchFamily="18" charset="0"/>
              </a:rPr>
              <a:t>(2) Fizisko personu uzturēšanos un brīvu pārvietošanos mežā var ierobežot to īpašnieks vai tiesiskais valdītājs.</a:t>
            </a:r>
          </a:p>
          <a:p>
            <a:pPr algn="just"/>
            <a:r>
              <a:rPr lang="lv-LV" sz="1800" b="1" dirty="0">
                <a:latin typeface="Cambria" panose="02040503050406030204" pitchFamily="18" charset="0"/>
              </a:rPr>
              <a:t>(3) Pašvaldība pēc Valsts meža dienesta vai vides aizsardzības institūcijas ierosinājuma meža ugunsdrošības interesēs, kā arī īpaši aizsargājamo dabas teritoriju, meža augu un dzīvnieku aizsardzības interesēs var ierobežot fizisko personu tiesības uzturēties un brīvi pārvietoties mežā.</a:t>
            </a:r>
          </a:p>
          <a:p>
            <a:pPr algn="just"/>
            <a:r>
              <a:rPr lang="lv-LV" sz="1800" b="1" dirty="0">
                <a:latin typeface="Cambria" panose="02040503050406030204" pitchFamily="18" charset="0"/>
              </a:rPr>
              <a:t>(4) Ja fiziskās personas tiesības uzturēties un brīvi pārvietoties mežā ir ierobežotas, meža īpašnieka vai tiesiskā valdītāja pienākums ir norobežot attiecīgo teritoriju ar pārskatāmiem brīdinājuma </a:t>
            </a:r>
            <a:r>
              <a:rPr lang="lv-LV" sz="1800" b="1" dirty="0" smtClean="0">
                <a:latin typeface="Cambria" panose="02040503050406030204" pitchFamily="18" charset="0"/>
              </a:rPr>
              <a:t>uzrakstiem.</a:t>
            </a:r>
          </a:p>
          <a:p>
            <a:pPr marL="0" indent="0" algn="just" eaLnBrk="1" hangingPunct="1"/>
            <a:r>
              <a:rPr lang="lv-LV" sz="1800" b="1" dirty="0" smtClean="0">
                <a:latin typeface="Cambria" panose="02040503050406030204" pitchFamily="18" charset="0"/>
              </a:rPr>
              <a:t>(</a:t>
            </a:r>
            <a:r>
              <a:rPr lang="lv-LV" sz="1800" b="1" dirty="0">
                <a:latin typeface="Cambria" panose="02040503050406030204" pitchFamily="18" charset="0"/>
              </a:rPr>
              <a:t>5)</a:t>
            </a:r>
            <a:r>
              <a:rPr lang="lv-LV" sz="1800" dirty="0">
                <a:latin typeface="Cambria" panose="02040503050406030204" pitchFamily="18" charset="0"/>
              </a:rPr>
              <a:t> </a:t>
            </a:r>
            <a:r>
              <a:rPr lang="lv-LV" sz="1800" b="1" dirty="0">
                <a:latin typeface="Cambria" panose="02040503050406030204" pitchFamily="18" charset="0"/>
              </a:rPr>
              <a:t>Valsts amatpersonām, pildot dienesta pienākumus, kā arī </a:t>
            </a:r>
            <a:r>
              <a:rPr lang="lv-LV" sz="1800" b="1" dirty="0" smtClean="0">
                <a:latin typeface="Cambria" panose="02040503050406030204" pitchFamily="18" charset="0"/>
              </a:rPr>
              <a:t> nacionālā </a:t>
            </a:r>
            <a:r>
              <a:rPr lang="lv-LV" sz="1800" b="1" dirty="0">
                <a:latin typeface="Cambria" panose="02040503050406030204" pitchFamily="18" charset="0"/>
              </a:rPr>
              <a:t>meža monitoringa vai vides monitoringa veicējiem, pildot darba pienākumus, ir tiesības bez ierobežojumiem pārvietoties mežā, ja nepieciešams, uzrādot dienesta vai darba apliecību.</a:t>
            </a:r>
            <a:endParaRPr lang="lv-LV" sz="1800" b="1" dirty="0" smtClean="0">
              <a:latin typeface="Cambria" panose="02040503050406030204" pitchFamily="18" charset="0"/>
            </a:endParaRPr>
          </a:p>
          <a:p>
            <a:pPr marL="0" eaLnBrk="1" hangingPunct="1"/>
            <a:endParaRPr lang="lv-LV" sz="1800" dirty="0" smtClean="0"/>
          </a:p>
          <a:p>
            <a:pPr marL="0" eaLnBrk="1" hangingPunct="1"/>
            <a:endParaRPr lang="lv-LV" sz="1800" dirty="0" smtClean="0"/>
          </a:p>
        </p:txBody>
      </p:sp>
    </p:spTree>
    <p:extLst>
      <p:ext uri="{BB962C8B-B14F-4D97-AF65-F5344CB8AC3E}">
        <p14:creationId xmlns:p14="http://schemas.microsoft.com/office/powerpoint/2010/main" val="950534564"/>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7" name="Title 1"/>
          <p:cNvSpPr>
            <a:spLocks noGrp="1"/>
          </p:cNvSpPr>
          <p:nvPr>
            <p:ph type="title" idx="4294967295"/>
          </p:nvPr>
        </p:nvSpPr>
        <p:spPr>
          <a:xfrm>
            <a:off x="900113" y="188913"/>
            <a:ext cx="6624637" cy="827087"/>
          </a:xfrm>
        </p:spPr>
        <p:txBody>
          <a:bodyPr/>
          <a:lstStyle/>
          <a:p>
            <a:pPr algn="ctr"/>
            <a:r>
              <a:rPr lang="lv-LV" sz="2400" dirty="0" smtClean="0">
                <a:latin typeface="Cambria" panose="02040503050406030204" pitchFamily="18" charset="0"/>
              </a:rPr>
              <a:t>KOKU CIRŠANA</a:t>
            </a:r>
          </a:p>
        </p:txBody>
      </p:sp>
      <p:sp>
        <p:nvSpPr>
          <p:cNvPr id="29698" name="Content Placeholder 2"/>
          <p:cNvSpPr>
            <a:spLocks noGrp="1"/>
          </p:cNvSpPr>
          <p:nvPr>
            <p:ph idx="4294967295"/>
          </p:nvPr>
        </p:nvSpPr>
        <p:spPr>
          <a:xfrm>
            <a:off x="539552" y="1016000"/>
            <a:ext cx="7128073" cy="5437336"/>
          </a:xfrm>
        </p:spPr>
        <p:txBody>
          <a:bodyPr/>
          <a:lstStyle/>
          <a:p>
            <a:pPr marL="457200" indent="-457200" algn="just">
              <a:buFontTx/>
              <a:buAutoNum type="arabicPeriod"/>
            </a:pPr>
            <a:r>
              <a:rPr lang="lv-LV" sz="1800" b="1" dirty="0" smtClean="0">
                <a:latin typeface="Cambria" panose="02040503050406030204" pitchFamily="18" charset="0"/>
              </a:rPr>
              <a:t>Likumā definēti ciršu veidi :</a:t>
            </a:r>
          </a:p>
          <a:p>
            <a:pPr marL="876300" lvl="1" indent="-419100" algn="just">
              <a:buFont typeface="Wingdings" pitchFamily="2" charset="2"/>
              <a:buChar char="§"/>
            </a:pPr>
            <a:r>
              <a:rPr lang="lv-LV" sz="1600" b="1" dirty="0">
                <a:latin typeface="Cambria" panose="02040503050406030204" pitchFamily="18" charset="0"/>
              </a:rPr>
              <a:t>ainavu cirte</a:t>
            </a:r>
            <a:r>
              <a:rPr lang="lv-LV" sz="1600" dirty="0">
                <a:latin typeface="Cambria" panose="02040503050406030204" pitchFamily="18" charset="0"/>
              </a:rPr>
              <a:t> — cirtes veids ainavas elementu saskatāmības un pieejamības </a:t>
            </a:r>
            <a:r>
              <a:rPr lang="lv-LV" sz="1600" dirty="0" smtClean="0">
                <a:latin typeface="Cambria" panose="02040503050406030204" pitchFamily="18" charset="0"/>
              </a:rPr>
              <a:t>nodrošināšanai;</a:t>
            </a:r>
          </a:p>
          <a:p>
            <a:pPr marL="876300" lvl="1" indent="-419100" algn="just">
              <a:buFont typeface="Wingdings" pitchFamily="2" charset="2"/>
              <a:buChar char="§"/>
            </a:pPr>
            <a:r>
              <a:rPr lang="lv-LV" sz="1600" b="1" dirty="0">
                <a:latin typeface="Cambria" panose="02040503050406030204" pitchFamily="18" charset="0"/>
              </a:rPr>
              <a:t>atmežošanas cirte</a:t>
            </a:r>
            <a:r>
              <a:rPr lang="lv-LV" sz="1600" dirty="0">
                <a:latin typeface="Cambria" panose="02040503050406030204" pitchFamily="18" charset="0"/>
              </a:rPr>
              <a:t> — cirtes veids mežā tādu darbību īstenošanai, kuru dēļ tiek mainīts zemes lietošanas veids</a:t>
            </a:r>
            <a:r>
              <a:rPr lang="lv-LV" sz="1600" dirty="0" smtClean="0">
                <a:latin typeface="Cambria" panose="02040503050406030204" pitchFamily="18" charset="0"/>
              </a:rPr>
              <a:t>;</a:t>
            </a:r>
          </a:p>
          <a:p>
            <a:pPr marL="876300" lvl="1" indent="-419100" algn="just">
              <a:buFont typeface="Wingdings" pitchFamily="2" charset="2"/>
              <a:buChar char="§"/>
            </a:pPr>
            <a:r>
              <a:rPr lang="lv-LV" sz="1600" b="1" dirty="0">
                <a:latin typeface="Cambria" panose="02040503050406030204" pitchFamily="18" charset="0"/>
              </a:rPr>
              <a:t>cita cirte</a:t>
            </a:r>
            <a:r>
              <a:rPr lang="lv-LV" sz="1600" dirty="0">
                <a:latin typeface="Cambria" panose="02040503050406030204" pitchFamily="18" charset="0"/>
              </a:rPr>
              <a:t> — cirtes veids, ko izmanto, ja cirte nepieciešama meža infrastruktūras un robežstigu izveidošanai un uzturēšanai, bīstamu koku novākšanai, dabas vērtību saglabāšanai</a:t>
            </a:r>
            <a:r>
              <a:rPr lang="lv-LV" sz="1600" dirty="0" smtClean="0">
                <a:latin typeface="Cambria" panose="02040503050406030204" pitchFamily="18" charset="0"/>
              </a:rPr>
              <a:t>;</a:t>
            </a:r>
          </a:p>
          <a:p>
            <a:pPr marL="876300" lvl="1" indent="-419100" algn="just">
              <a:buFont typeface="Wingdings" pitchFamily="2" charset="2"/>
              <a:buChar char="§"/>
            </a:pPr>
            <a:r>
              <a:rPr lang="lv-LV" sz="1600" b="1" dirty="0">
                <a:latin typeface="Cambria" panose="02040503050406030204" pitchFamily="18" charset="0"/>
              </a:rPr>
              <a:t>galvenā cirte</a:t>
            </a:r>
            <a:r>
              <a:rPr lang="lv-LV" sz="1600" dirty="0">
                <a:latin typeface="Cambria" panose="02040503050406030204" pitchFamily="18" charset="0"/>
              </a:rPr>
              <a:t> — cirtes veids mežaudzes nociršanai vienā paņēmienā vai vairākos paņēmienos pēc galvenās cirtes vecuma vai galvenās cirtes caurmēra </a:t>
            </a:r>
            <a:r>
              <a:rPr lang="lv-LV" sz="1600" dirty="0" smtClean="0">
                <a:latin typeface="Cambria" panose="02040503050406030204" pitchFamily="18" charset="0"/>
              </a:rPr>
              <a:t>sasniegšanas;</a:t>
            </a:r>
          </a:p>
          <a:p>
            <a:pPr marL="876300" lvl="1" indent="-419100" algn="just">
              <a:buFont typeface="Wingdings" pitchFamily="2" charset="2"/>
              <a:buChar char="§"/>
            </a:pPr>
            <a:r>
              <a:rPr lang="lv-LV" sz="1600" b="1" dirty="0">
                <a:latin typeface="Cambria" panose="02040503050406030204" pitchFamily="18" charset="0"/>
              </a:rPr>
              <a:t>kopšanas cirte</a:t>
            </a:r>
            <a:r>
              <a:rPr lang="lv-LV" sz="1600" dirty="0">
                <a:latin typeface="Cambria" panose="02040503050406030204" pitchFamily="18" charset="0"/>
              </a:rPr>
              <a:t> — cirtes veids mežaudzes sastāva un paliekošās mežaudzes koku augšanas apstākļu uzlabošanai;</a:t>
            </a:r>
            <a:endParaRPr lang="lv-LV" sz="1600" b="1" dirty="0" smtClean="0">
              <a:latin typeface="Cambria" panose="02040503050406030204" pitchFamily="18" charset="0"/>
            </a:endParaRPr>
          </a:p>
          <a:p>
            <a:pPr marL="876300" lvl="1" indent="-419100" algn="just">
              <a:buFont typeface="Wingdings" pitchFamily="2" charset="2"/>
              <a:buChar char="§"/>
            </a:pPr>
            <a:r>
              <a:rPr lang="lv-LV" sz="1600" b="1" dirty="0" smtClean="0">
                <a:latin typeface="Cambria" panose="02040503050406030204" pitchFamily="18" charset="0"/>
              </a:rPr>
              <a:t>sanitārā cirte — </a:t>
            </a:r>
            <a:r>
              <a:rPr lang="lv-LV" sz="1600" dirty="0" smtClean="0">
                <a:latin typeface="Cambria" panose="02040503050406030204" pitchFamily="18" charset="0"/>
              </a:rPr>
              <a:t>cirtes veids meža veselības stāvokļa uzlabošanai, cērtot meža slimību, kaitēkļu, dzīvnieku vai citādi bojātos, vēja gāztos un lauztos kokus vienlaidus vai izlases veidā;</a:t>
            </a:r>
          </a:p>
          <a:p>
            <a:pPr marL="876300" lvl="1" indent="-419100" algn="just">
              <a:buFont typeface="Wingdings" pitchFamily="2" charset="2"/>
              <a:buChar char="§"/>
            </a:pPr>
            <a:r>
              <a:rPr lang="lv-LV" sz="1600" b="1" dirty="0" smtClean="0">
                <a:latin typeface="Cambria" panose="02040503050406030204" pitchFamily="18" charset="0"/>
              </a:rPr>
              <a:t>rekonstruktīvā cirte — </a:t>
            </a:r>
            <a:r>
              <a:rPr lang="lv-LV" sz="1600" dirty="0" smtClean="0">
                <a:latin typeface="Cambria" panose="02040503050406030204" pitchFamily="18" charset="0"/>
              </a:rPr>
              <a:t>cirtes veids neproduktīvas mežaudzes nociršanai vienlaidus vai izlases veidā</a:t>
            </a:r>
            <a:r>
              <a:rPr lang="lv-LV" sz="1600" dirty="0">
                <a:latin typeface="Cambria" panose="02040503050406030204" pitchFamily="18" charset="0"/>
              </a:rPr>
              <a:t>.</a:t>
            </a:r>
            <a:endParaRPr lang="lv-LV" sz="1600" dirty="0" smtClean="0">
              <a:latin typeface="Cambria" panose="02040503050406030204" pitchFamily="18" charset="0"/>
            </a:endParaRPr>
          </a:p>
          <a:p>
            <a:pPr marL="876300" lvl="1" indent="-419100" algn="just">
              <a:buFont typeface="Wingdings" pitchFamily="2" charset="2"/>
              <a:buChar char="§"/>
            </a:pPr>
            <a:endParaRPr lang="lv-LV" sz="1800" b="1" u="sng" dirty="0" smtClean="0"/>
          </a:p>
          <a:p>
            <a:pPr marL="457200" indent="-457200" algn="just"/>
            <a:endParaRPr lang="lv-LV" sz="1800" b="1" dirty="0" smtClean="0"/>
          </a:p>
          <a:p>
            <a:pPr marL="457200" indent="-457200">
              <a:buFont typeface="Arial" charset="0"/>
              <a:buChar char="•"/>
            </a:pPr>
            <a:endParaRPr lang="lv-LV" sz="1800" b="1" dirty="0" smtClean="0"/>
          </a:p>
        </p:txBody>
      </p:sp>
    </p:spTree>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5" name="Title 1"/>
          <p:cNvSpPr>
            <a:spLocks noGrp="1"/>
          </p:cNvSpPr>
          <p:nvPr>
            <p:ph type="title" idx="4294967295"/>
          </p:nvPr>
        </p:nvSpPr>
        <p:spPr>
          <a:xfrm>
            <a:off x="827088" y="260350"/>
            <a:ext cx="6624637" cy="648370"/>
          </a:xfrm>
        </p:spPr>
        <p:txBody>
          <a:bodyPr/>
          <a:lstStyle/>
          <a:p>
            <a:pPr algn="ctr" eaLnBrk="1" hangingPunct="1"/>
            <a:r>
              <a:rPr lang="lv-LV" sz="2400" dirty="0" smtClean="0">
                <a:latin typeface="Cambria" panose="02040503050406030204" pitchFamily="18" charset="0"/>
              </a:rPr>
              <a:t>KOKU CIRŠANA</a:t>
            </a:r>
          </a:p>
        </p:txBody>
      </p:sp>
      <p:sp>
        <p:nvSpPr>
          <p:cNvPr id="26626" name="Content Placeholder 2"/>
          <p:cNvSpPr>
            <a:spLocks noGrp="1"/>
          </p:cNvSpPr>
          <p:nvPr>
            <p:ph idx="4294967295"/>
          </p:nvPr>
        </p:nvSpPr>
        <p:spPr>
          <a:xfrm>
            <a:off x="755650" y="1052513"/>
            <a:ext cx="7200900" cy="5057775"/>
          </a:xfrm>
        </p:spPr>
        <p:txBody>
          <a:bodyPr/>
          <a:lstStyle/>
          <a:p>
            <a:pPr marL="0" eaLnBrk="1" hangingPunct="1"/>
            <a:r>
              <a:rPr lang="lv-LV" sz="1800" b="1" u="sng" dirty="0" smtClean="0">
                <a:latin typeface="Cambria" panose="02040503050406030204" pitchFamily="18" charset="0"/>
              </a:rPr>
              <a:t>Apliecinājums nepieciešams, lai uzsāktu koku ciršanu mežā.</a:t>
            </a:r>
          </a:p>
          <a:p>
            <a:pPr marL="0" algn="just" eaLnBrk="1" hangingPunct="1"/>
            <a:r>
              <a:rPr lang="lv-LV" sz="1800" b="1" dirty="0" smtClean="0">
                <a:latin typeface="Cambria" panose="02040503050406030204" pitchFamily="18" charset="0"/>
              </a:rPr>
              <a:t>Likumā precizēti gadījumi, kad koku ciršanai nav nepieciešams apliecinājums:</a:t>
            </a:r>
          </a:p>
          <a:p>
            <a:pPr marL="0" indent="0" algn="just"/>
            <a:r>
              <a:rPr lang="lv-LV" sz="1800" b="1" dirty="0" smtClean="0">
                <a:latin typeface="Cambria" panose="02040503050406030204" pitchFamily="18" charset="0"/>
              </a:rPr>
              <a:t>1) apliecinājums nav nepieciešams tādu koku ciršanai, kuru celma caurmērs ir mazāks par 12 centimetriem; </a:t>
            </a:r>
          </a:p>
          <a:p>
            <a:pPr marL="0" indent="0" algn="just"/>
            <a:r>
              <a:rPr lang="lv-LV" sz="1800" b="1" dirty="0" smtClean="0">
                <a:latin typeface="Cambria" panose="02040503050406030204" pitchFamily="18" charset="0"/>
              </a:rPr>
              <a:t>2) kopšanas cirtē jaunaudzēs līdz 20 gadu vecumam;</a:t>
            </a:r>
          </a:p>
          <a:p>
            <a:pPr marL="0" indent="0" algn="just"/>
            <a:r>
              <a:rPr lang="lv-LV" sz="1800" b="1" dirty="0" smtClean="0">
                <a:latin typeface="Cambria" panose="02040503050406030204" pitchFamily="18" charset="0"/>
              </a:rPr>
              <a:t>3) sauso un vēja gāzto koku ciršanai, ja mežaudzes šķērslaukums ir </a:t>
            </a:r>
            <a:r>
              <a:rPr lang="lv-LV" sz="1800" b="1" dirty="0" smtClean="0">
                <a:solidFill>
                  <a:schemeClr val="tx1"/>
                </a:solidFill>
                <a:latin typeface="Cambria" panose="02040503050406030204" pitchFamily="18" charset="0"/>
              </a:rPr>
              <a:t>lielāks par kritisko šķērslaukumu</a:t>
            </a:r>
            <a:r>
              <a:rPr lang="lv-LV" sz="1800" b="1" dirty="0" smtClean="0">
                <a:latin typeface="Cambria" panose="02040503050406030204" pitchFamily="18" charset="0"/>
              </a:rPr>
              <a:t>, saglabājot normatīvajos aktos par koku ciršanu un dabas aizsardzību noteiktos sausos un kritušos kokus. </a:t>
            </a:r>
            <a:r>
              <a:rPr lang="lv-LV" sz="1800" b="1" dirty="0" smtClean="0">
                <a:solidFill>
                  <a:schemeClr val="tx1"/>
                </a:solidFill>
                <a:latin typeface="Cambria" panose="02040503050406030204" pitchFamily="18" charset="0"/>
              </a:rPr>
              <a:t>Katru gadu pirms šādu koku ciršanas uzsākšanas, bet ne biežāk kā reizi gadā meža īpašnieka vai tiesiskā valdītāja pienākums ir par koku ciršanu paziņot Valsts meža dienestam;</a:t>
            </a:r>
          </a:p>
          <a:p>
            <a:pPr marL="0" indent="0" algn="just"/>
            <a:r>
              <a:rPr lang="lv-LV" sz="1800" b="1" dirty="0" smtClean="0">
                <a:latin typeface="Cambria" panose="02040503050406030204" pitchFamily="18" charset="0"/>
              </a:rPr>
              <a:t>4) robežstigu ierīkošanai;</a:t>
            </a:r>
          </a:p>
          <a:p>
            <a:pPr marL="0" indent="0" algn="just"/>
            <a:r>
              <a:rPr lang="lv-LV" sz="1800" b="1" dirty="0" smtClean="0">
                <a:latin typeface="Cambria" panose="02040503050406030204" pitchFamily="18" charset="0"/>
              </a:rPr>
              <a:t>5) ja koku ciršana nepieciešama ārkārtējās situācijās un situācijās, kad koki apdraud infrastruktūras darbību. </a:t>
            </a:r>
          </a:p>
        </p:txBody>
      </p:sp>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49" name="Title 1"/>
          <p:cNvSpPr>
            <a:spLocks noGrp="1"/>
          </p:cNvSpPr>
          <p:nvPr>
            <p:ph type="title"/>
          </p:nvPr>
        </p:nvSpPr>
        <p:spPr>
          <a:xfrm>
            <a:off x="900113" y="392113"/>
            <a:ext cx="6624637" cy="732631"/>
          </a:xfrm>
        </p:spPr>
        <p:txBody>
          <a:bodyPr/>
          <a:lstStyle/>
          <a:p>
            <a:pPr algn="ctr"/>
            <a:r>
              <a:rPr lang="lv-LV" sz="2400" dirty="0" smtClean="0">
                <a:latin typeface="Cambria" panose="02040503050406030204" pitchFamily="18" charset="0"/>
              </a:rPr>
              <a:t>KOKU CIRŠANA</a:t>
            </a:r>
          </a:p>
        </p:txBody>
      </p:sp>
      <p:sp>
        <p:nvSpPr>
          <p:cNvPr id="27650" name="Content Placeholder 2"/>
          <p:cNvSpPr>
            <a:spLocks noGrp="1"/>
          </p:cNvSpPr>
          <p:nvPr>
            <p:ph idx="1"/>
          </p:nvPr>
        </p:nvSpPr>
        <p:spPr>
          <a:xfrm>
            <a:off x="684213" y="1412875"/>
            <a:ext cx="6985000" cy="4894263"/>
          </a:xfrm>
        </p:spPr>
        <p:txBody>
          <a:bodyPr/>
          <a:lstStyle/>
          <a:p>
            <a:pPr marL="266700" indent="-457200">
              <a:buFont typeface="Arial" charset="0"/>
              <a:buNone/>
            </a:pPr>
            <a:r>
              <a:rPr lang="lv-LV" sz="1800" b="1" u="sng" dirty="0" smtClean="0">
                <a:latin typeface="Cambria" panose="02040503050406030204" pitchFamily="18" charset="0"/>
              </a:rPr>
              <a:t>Likumā noteikti gadījumi, kad apliecinājumu neizsniedz:</a:t>
            </a:r>
          </a:p>
          <a:p>
            <a:pPr marL="876300" lvl="1" indent="-419100" algn="just">
              <a:buFontTx/>
              <a:buNone/>
            </a:pPr>
            <a:r>
              <a:rPr lang="lv-LV" sz="1800" b="1" dirty="0" smtClean="0">
                <a:latin typeface="Cambria" panose="02040503050406030204" pitchFamily="18" charset="0"/>
              </a:rPr>
              <a:t>1)   ja plānotā darbība neatbilst normatīvo aktu prasībām;</a:t>
            </a:r>
          </a:p>
          <a:p>
            <a:pPr marL="876300" lvl="1" indent="-419100" algn="just">
              <a:buFontTx/>
              <a:buNone/>
            </a:pPr>
            <a:r>
              <a:rPr lang="lv-LV" sz="1800" b="1" dirty="0" smtClean="0">
                <a:latin typeface="Cambria" panose="02040503050406030204" pitchFamily="18" charset="0"/>
              </a:rPr>
              <a:t>2)   meža īpašnieks vai tiesiskais valdītājs nav iesniedzis informāciju par iepriekšējā kalendāra gadā veikto mežsaimniecisko darbību;</a:t>
            </a:r>
          </a:p>
          <a:p>
            <a:pPr marL="876300" lvl="1" indent="-419100" algn="just">
              <a:buFontTx/>
              <a:buNone/>
            </a:pPr>
            <a:r>
              <a:rPr lang="lv-LV" sz="1800" b="1" dirty="0" smtClean="0">
                <a:latin typeface="Cambria" panose="02040503050406030204" pitchFamily="18" charset="0"/>
              </a:rPr>
              <a:t>3)    iegūtās īpašuma tiesības nav nostiprinātas zemesgrāmatā uz ieguvēja vārda, izņemot gadījumus, kad:</a:t>
            </a:r>
          </a:p>
          <a:p>
            <a:pPr marL="1333500" lvl="2" indent="-419100" algn="just">
              <a:buFontTx/>
              <a:buNone/>
            </a:pPr>
            <a:r>
              <a:rPr lang="lv-LV" sz="1800" b="1" dirty="0" smtClean="0">
                <a:latin typeface="Cambria" panose="02040503050406030204" pitchFamily="18" charset="0"/>
              </a:rPr>
              <a:t>a) paredzēta sanitārā cirte,</a:t>
            </a:r>
          </a:p>
          <a:p>
            <a:pPr marL="1333500" lvl="2" indent="-419100" algn="just">
              <a:buFontTx/>
              <a:buNone/>
            </a:pPr>
            <a:r>
              <a:rPr lang="lv-LV" sz="1800" b="1" dirty="0" smtClean="0">
                <a:latin typeface="Cambria" panose="02040503050406030204" pitchFamily="18" charset="0"/>
              </a:rPr>
              <a:t>b) ieguvēja ir valsts;</a:t>
            </a:r>
          </a:p>
          <a:p>
            <a:pPr marL="876300" lvl="1" indent="-419100" algn="just">
              <a:buFontTx/>
              <a:buNone/>
            </a:pPr>
            <a:r>
              <a:rPr lang="lv-LV" sz="1800" b="1" dirty="0" smtClean="0">
                <a:latin typeface="Cambria" panose="02040503050406030204" pitchFamily="18" charset="0"/>
              </a:rPr>
              <a:t>4)  meža īpašnieks vai tiesiskais valdītājs normatīvajos aktos noteiktajā termiņā nav samaksājis naudas sodu par meža apsaimniekošanas un izmantošanas noteikumu pārkāpumiem un nav atlīdzinājis mežam nodarītos zaudējumus</a:t>
            </a:r>
          </a:p>
          <a:p>
            <a:pPr marL="266700" indent="-457200"/>
            <a:endParaRPr lang="lv-LV" sz="1200" b="1" dirty="0" smtClean="0"/>
          </a:p>
        </p:txBody>
      </p:sp>
    </p:spTree>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5" name="Title 1"/>
          <p:cNvSpPr>
            <a:spLocks noGrp="1"/>
          </p:cNvSpPr>
          <p:nvPr>
            <p:ph type="title" idx="4294967295"/>
          </p:nvPr>
        </p:nvSpPr>
        <p:spPr>
          <a:xfrm>
            <a:off x="900113" y="188913"/>
            <a:ext cx="6624637" cy="827087"/>
          </a:xfrm>
        </p:spPr>
        <p:txBody>
          <a:bodyPr/>
          <a:lstStyle/>
          <a:p>
            <a:pPr algn="ctr"/>
            <a:r>
              <a:rPr lang="lv-LV" sz="2400" dirty="0" smtClean="0">
                <a:latin typeface="Cambria" panose="02040503050406030204" pitchFamily="18" charset="0"/>
              </a:rPr>
              <a:t>KOKU CIRŠANA</a:t>
            </a:r>
          </a:p>
        </p:txBody>
      </p:sp>
      <p:sp>
        <p:nvSpPr>
          <p:cNvPr id="31746" name="Content Placeholder 2"/>
          <p:cNvSpPr>
            <a:spLocks noGrp="1"/>
          </p:cNvSpPr>
          <p:nvPr>
            <p:ph idx="4294967295"/>
          </p:nvPr>
        </p:nvSpPr>
        <p:spPr>
          <a:xfrm>
            <a:off x="542554" y="1340768"/>
            <a:ext cx="6983412" cy="5329238"/>
          </a:xfrm>
        </p:spPr>
        <p:txBody>
          <a:bodyPr/>
          <a:lstStyle/>
          <a:p>
            <a:pPr marL="457200" indent="-457200" algn="just">
              <a:buFont typeface="Arial" panose="020B0604020202020204" pitchFamily="34" charset="0"/>
              <a:buChar char="•"/>
            </a:pPr>
            <a:r>
              <a:rPr lang="lv-LV" sz="1600" b="1" dirty="0" smtClean="0">
                <a:latin typeface="Cambria" panose="02040503050406030204" pitchFamily="18" charset="0"/>
              </a:rPr>
              <a:t>Likumā iestrādāti papildus nosacījumi par koku ciršanas aizliegumu, ja zemes vienībā nav veikta meža inventarizācija.</a:t>
            </a:r>
          </a:p>
          <a:p>
            <a:pPr marL="457200" indent="-457200" algn="just"/>
            <a:r>
              <a:rPr lang="lv-LV" sz="1600" i="1" dirty="0" smtClean="0">
                <a:latin typeface="Cambria" panose="02040503050406030204" pitchFamily="18" charset="0"/>
              </a:rPr>
              <a:t>      </a:t>
            </a:r>
            <a:r>
              <a:rPr lang="lv-LV" sz="1600" b="1" i="1" dirty="0" smtClean="0">
                <a:latin typeface="Cambria" panose="02040503050406030204" pitchFamily="18" charset="0"/>
              </a:rPr>
              <a:t>Koku ciršana mežā ir aizliegta, ja zemes vienībā nav veikta meža inventarizācija, izņemot, ja koku ciršana nepieciešama ārkārtējās situācijās un situācijās, kad koki apdraud infrastruktūras darbību, kā arī gadījumos, kad tiek veikta sauso, bojāto un vēja gāzto koku ciršana normatīvajos aktos par koku ciršanu noteiktajā kārtībā.</a:t>
            </a:r>
          </a:p>
          <a:p>
            <a:pPr marL="457200" indent="-457200" algn="just"/>
            <a:endParaRPr lang="lv-LV" sz="1600" b="1" i="1" dirty="0" smtClean="0">
              <a:latin typeface="Cambria" panose="02040503050406030204" pitchFamily="18" charset="0"/>
            </a:endParaRPr>
          </a:p>
          <a:p>
            <a:pPr marL="457200" indent="-457200" algn="just">
              <a:buFont typeface="Arial" charset="0"/>
              <a:buChar char="•"/>
            </a:pPr>
            <a:r>
              <a:rPr lang="lv-LV" sz="1600" b="1" dirty="0" smtClean="0">
                <a:latin typeface="Cambria" panose="02040503050406030204" pitchFamily="18" charset="0"/>
              </a:rPr>
              <a:t>Meža </a:t>
            </a:r>
            <a:r>
              <a:rPr lang="lv-LV" sz="1600" b="1" dirty="0">
                <a:latin typeface="Cambria" panose="02040503050406030204" pitchFamily="18" charset="0"/>
              </a:rPr>
              <a:t>inventarizācija ir informācijas iegūšana par mežu un tam piegulošiem purviem, meža infrastruktūras objektiem, mežā ietilpstošiem pārplūstošiem klajumiem, purviem un laucēm konkrētā meža īpašumā vai valdījumā un iegūtās informācijas dokumentēšana. Meža inventarizācijā iegūtā informācija ir par pamatu lēmuma pieņemšanai par apliecinājuma izsniegšanu</a:t>
            </a:r>
            <a:r>
              <a:rPr lang="lv-LV" sz="1600" b="1" dirty="0" smtClean="0">
                <a:latin typeface="Cambria" panose="02040503050406030204" pitchFamily="18" charset="0"/>
              </a:rPr>
              <a:t>.</a:t>
            </a:r>
          </a:p>
          <a:p>
            <a:pPr marL="0" indent="0" algn="just"/>
            <a:r>
              <a:rPr lang="lv-LV" sz="1600" dirty="0" smtClean="0">
                <a:latin typeface="Cambria" panose="02040503050406030204" pitchFamily="18" charset="0"/>
              </a:rPr>
              <a:t> </a:t>
            </a:r>
          </a:p>
          <a:p>
            <a:pPr marL="457200" indent="-457200" algn="just">
              <a:buFont typeface="Arial" charset="0"/>
              <a:buChar char="•"/>
            </a:pPr>
            <a:r>
              <a:rPr lang="lv-LV" sz="1600" b="1" dirty="0">
                <a:latin typeface="Cambria" panose="02040503050406030204" pitchFamily="18" charset="0"/>
              </a:rPr>
              <a:t>Ja meža inventarizācijas informācija nav derīga, dotajā brīdī nav derīgas informācijas, uz kuras pamata pieņemt lēmumu izsniegt apliecinājumu un tas ir iemesls neizsniegt jaunu apliecinājumu. </a:t>
            </a:r>
          </a:p>
          <a:p>
            <a:pPr marL="457200" indent="-457200" algn="just">
              <a:buFont typeface="Arial" charset="0"/>
              <a:buChar char="•"/>
            </a:pPr>
            <a:endParaRPr lang="lv-LV" sz="1800" b="1" dirty="0">
              <a:latin typeface="Cambria" panose="02040503050406030204" pitchFamily="18" charset="0"/>
            </a:endParaRPr>
          </a:p>
          <a:p>
            <a:pPr marL="457200" indent="-457200" algn="just">
              <a:buFont typeface="Arial" charset="0"/>
              <a:buChar char="•"/>
            </a:pPr>
            <a:endParaRPr lang="lv-LV" sz="1800" b="1" dirty="0" smtClean="0"/>
          </a:p>
        </p:txBody>
      </p:sp>
    </p:spTree>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69" name="Title 1"/>
          <p:cNvSpPr>
            <a:spLocks noGrp="1"/>
          </p:cNvSpPr>
          <p:nvPr>
            <p:ph type="title" idx="4294967295"/>
          </p:nvPr>
        </p:nvSpPr>
        <p:spPr>
          <a:xfrm>
            <a:off x="900113" y="260350"/>
            <a:ext cx="6624637" cy="827088"/>
          </a:xfrm>
        </p:spPr>
        <p:txBody>
          <a:bodyPr/>
          <a:lstStyle/>
          <a:p>
            <a:pPr algn="ctr"/>
            <a:r>
              <a:rPr lang="lv-LV" sz="2400" dirty="0" smtClean="0">
                <a:latin typeface="Cambria" panose="02040503050406030204" pitchFamily="18" charset="0"/>
              </a:rPr>
              <a:t>KOKU CIRŠANA</a:t>
            </a:r>
          </a:p>
        </p:txBody>
      </p:sp>
      <p:sp>
        <p:nvSpPr>
          <p:cNvPr id="32770" name="Content Placeholder 2"/>
          <p:cNvSpPr>
            <a:spLocks noGrp="1"/>
          </p:cNvSpPr>
          <p:nvPr>
            <p:ph idx="4294967295"/>
          </p:nvPr>
        </p:nvSpPr>
        <p:spPr>
          <a:xfrm>
            <a:off x="900113" y="1268413"/>
            <a:ext cx="6624637" cy="5130800"/>
          </a:xfrm>
        </p:spPr>
        <p:txBody>
          <a:bodyPr/>
          <a:lstStyle/>
          <a:p>
            <a:r>
              <a:rPr lang="lv-LV" sz="1800" b="1" dirty="0">
                <a:latin typeface="Cambria" panose="02040503050406030204" pitchFamily="18" charset="0"/>
              </a:rPr>
              <a:t>9.pants</a:t>
            </a:r>
            <a:endParaRPr lang="lv-LV" sz="1800" dirty="0">
              <a:latin typeface="Cambria" panose="02040503050406030204" pitchFamily="18" charset="0"/>
            </a:endParaRPr>
          </a:p>
          <a:p>
            <a:r>
              <a:rPr lang="lv-LV" sz="1800" b="1" dirty="0">
                <a:latin typeface="Cambria" panose="02040503050406030204" pitchFamily="18" charset="0"/>
              </a:rPr>
              <a:t>(1) Galvenā cirte ir atļauta, ja:</a:t>
            </a:r>
          </a:p>
          <a:p>
            <a:pPr marL="342900" indent="-342900">
              <a:buAutoNum type="arabicParenR"/>
            </a:pPr>
            <a:r>
              <a:rPr lang="lv-LV" sz="1800" b="1" dirty="0" smtClean="0">
                <a:latin typeface="Cambria" panose="02040503050406030204" pitchFamily="18" charset="0"/>
              </a:rPr>
              <a:t>mežaudze </a:t>
            </a:r>
            <a:r>
              <a:rPr lang="lv-LV" sz="1800" b="1" dirty="0">
                <a:latin typeface="Cambria" panose="02040503050406030204" pitchFamily="18" charset="0"/>
              </a:rPr>
              <a:t>ir sasniegusi šādu galvenās cirtes </a:t>
            </a:r>
            <a:r>
              <a:rPr lang="lv-LV" sz="1800" b="1" dirty="0" smtClean="0">
                <a:latin typeface="Cambria" panose="02040503050406030204" pitchFamily="18" charset="0"/>
              </a:rPr>
              <a:t>vecumu:</a:t>
            </a:r>
          </a:p>
          <a:p>
            <a:pPr marL="342900" indent="-342900">
              <a:buAutoNum type="arabicParenR"/>
            </a:pPr>
            <a:endParaRPr lang="lv-LV" sz="1800" dirty="0" smtClean="0">
              <a:latin typeface="Cambria" panose="02040503050406030204" pitchFamily="18" charset="0"/>
            </a:endParaRPr>
          </a:p>
          <a:p>
            <a:endParaRPr lang="lv-LV" sz="1800" dirty="0">
              <a:effectLst/>
            </a:endParaRPr>
          </a:p>
        </p:txBody>
      </p:sp>
      <p:graphicFrame>
        <p:nvGraphicFramePr>
          <p:cNvPr id="5" name="Tabula 4"/>
          <p:cNvGraphicFramePr>
            <a:graphicFrameLocks noGrp="1"/>
          </p:cNvGraphicFramePr>
          <p:nvPr>
            <p:extLst>
              <p:ext uri="{D42A27DB-BD31-4B8C-83A1-F6EECF244321}">
                <p14:modId xmlns:p14="http://schemas.microsoft.com/office/powerpoint/2010/main" val="3820614926"/>
              </p:ext>
            </p:extLst>
          </p:nvPr>
        </p:nvGraphicFramePr>
        <p:xfrm>
          <a:off x="1763688" y="2492896"/>
          <a:ext cx="4876800" cy="3774440"/>
        </p:xfrm>
        <a:graphic>
          <a:graphicData uri="http://schemas.openxmlformats.org/drawingml/2006/table">
            <a:tbl>
              <a:tblPr firstRow="1" bandRow="1">
                <a:tableStyleId>{5C22544A-7EE6-4342-B048-85BDC9FD1C3A}</a:tableStyleId>
              </a:tblPr>
              <a:tblGrid>
                <a:gridCol w="1512168"/>
                <a:gridCol w="1584176"/>
                <a:gridCol w="792088"/>
                <a:gridCol w="988368"/>
              </a:tblGrid>
              <a:tr h="370840">
                <a:tc>
                  <a:txBody>
                    <a:bodyPr/>
                    <a:lstStyle/>
                    <a:p>
                      <a:r>
                        <a:rPr lang="lv-LV" sz="1200" b="1" i="0" baseline="0" dirty="0" smtClean="0">
                          <a:solidFill>
                            <a:schemeClr val="tx1"/>
                          </a:solidFill>
                          <a:latin typeface="Arial" panose="020B0604020202020204" pitchFamily="34" charset="0"/>
                        </a:rPr>
                        <a:t>Valdošā koku suga</a:t>
                      </a:r>
                      <a:endParaRPr lang="lv-LV" sz="1200" b="1" i="0" baseline="0" dirty="0">
                        <a:solidFill>
                          <a:schemeClr val="tx1"/>
                        </a:solidFill>
                        <a:latin typeface="Arial" panose="020B0604020202020204" pitchFamily="34" charset="0"/>
                      </a:endParaRPr>
                    </a:p>
                  </a:txBody>
                  <a:tcPr>
                    <a:solidFill>
                      <a:srgbClr val="92D050"/>
                    </a:solidFill>
                  </a:tcPr>
                </a:tc>
                <a:tc>
                  <a:txBody>
                    <a:bodyPr/>
                    <a:lstStyle/>
                    <a:p>
                      <a:r>
                        <a:rPr lang="lv-LV" sz="1200" dirty="0" smtClean="0">
                          <a:solidFill>
                            <a:schemeClr val="tx1"/>
                          </a:solidFill>
                          <a:latin typeface="Arial" panose="020B0604020202020204" pitchFamily="34" charset="0"/>
                        </a:rPr>
                        <a:t>Galvenās</a:t>
                      </a:r>
                      <a:r>
                        <a:rPr lang="lv-LV" sz="1200" baseline="0" dirty="0" smtClean="0">
                          <a:solidFill>
                            <a:schemeClr val="tx1"/>
                          </a:solidFill>
                          <a:latin typeface="Arial" panose="020B0604020202020204" pitchFamily="34" charset="0"/>
                        </a:rPr>
                        <a:t> cirtes vecums (gados) atkarībā no bonitātes</a:t>
                      </a:r>
                      <a:endParaRPr lang="lv-LV" sz="1200" dirty="0">
                        <a:solidFill>
                          <a:schemeClr val="tx1"/>
                        </a:solidFill>
                        <a:latin typeface="Arial" panose="020B0604020202020204" pitchFamily="34" charset="0"/>
                      </a:endParaRPr>
                    </a:p>
                  </a:txBody>
                  <a:tcPr>
                    <a:solidFill>
                      <a:srgbClr val="92D050"/>
                    </a:solidFill>
                  </a:tcPr>
                </a:tc>
                <a:tc>
                  <a:txBody>
                    <a:bodyPr/>
                    <a:lstStyle/>
                    <a:p>
                      <a:endParaRPr lang="lv-LV" sz="1200" b="0" dirty="0">
                        <a:solidFill>
                          <a:schemeClr val="tx1"/>
                        </a:solidFill>
                      </a:endParaRPr>
                    </a:p>
                  </a:txBody>
                  <a:tcPr>
                    <a:solidFill>
                      <a:srgbClr val="92D050"/>
                    </a:solidFill>
                  </a:tcPr>
                </a:tc>
                <a:tc>
                  <a:txBody>
                    <a:bodyPr/>
                    <a:lstStyle/>
                    <a:p>
                      <a:endParaRPr lang="lv-LV" sz="1200" b="1" dirty="0">
                        <a:solidFill>
                          <a:schemeClr val="tx1"/>
                        </a:solidFill>
                      </a:endParaRPr>
                    </a:p>
                  </a:txBody>
                  <a:tcPr>
                    <a:solidFill>
                      <a:srgbClr val="92D050"/>
                    </a:solidFill>
                  </a:tcPr>
                </a:tc>
              </a:tr>
              <a:tr h="370840">
                <a:tc>
                  <a:txBody>
                    <a:bodyPr/>
                    <a:lstStyle/>
                    <a:p>
                      <a:endParaRPr lang="lv-LV" dirty="0"/>
                    </a:p>
                  </a:txBody>
                  <a:tcPr/>
                </a:tc>
                <a:tc>
                  <a:txBody>
                    <a:bodyPr/>
                    <a:lstStyle/>
                    <a:p>
                      <a:r>
                        <a:rPr lang="lv-LV" sz="1200" b="1" i="0" baseline="0" dirty="0" smtClean="0">
                          <a:solidFill>
                            <a:schemeClr val="tx1"/>
                          </a:solidFill>
                          <a:latin typeface="Arial" panose="020B0604020202020204" pitchFamily="34" charset="0"/>
                        </a:rPr>
                        <a:t>I un augstāka</a:t>
                      </a:r>
                      <a:endParaRPr lang="lv-LV" sz="1200" b="1" i="0" baseline="0" dirty="0">
                        <a:solidFill>
                          <a:schemeClr val="tx1"/>
                        </a:solidFill>
                        <a:latin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200" b="1" i="0" baseline="0" dirty="0" smtClean="0">
                          <a:solidFill>
                            <a:schemeClr val="tx1"/>
                          </a:solidFill>
                          <a:latin typeface="Arial" panose="020B0604020202020204" pitchFamily="34" charset="0"/>
                        </a:rPr>
                        <a:t>II-III</a:t>
                      </a:r>
                    </a:p>
                    <a:p>
                      <a:endParaRPr lang="lv-LV" sz="1200" b="1" i="0" baseline="0" dirty="0">
                        <a:solidFill>
                          <a:schemeClr val="tx1"/>
                        </a:solidFill>
                        <a:latin typeface="Arial" panose="020B0604020202020204" pitchFamily="34" charset="0"/>
                      </a:endParaRPr>
                    </a:p>
                  </a:txBody>
                  <a:tcPr/>
                </a:tc>
                <a:tc>
                  <a:txBody>
                    <a:bodyPr/>
                    <a:lstStyle/>
                    <a:p>
                      <a:r>
                        <a:rPr lang="lv-LV" sz="1200" b="1" i="0" baseline="0" dirty="0" smtClean="0">
                          <a:solidFill>
                            <a:schemeClr val="tx1"/>
                          </a:solidFill>
                          <a:latin typeface="Arial" panose="020B0604020202020204" pitchFamily="34" charset="0"/>
                        </a:rPr>
                        <a:t>IV un zemāka</a:t>
                      </a:r>
                      <a:endParaRPr lang="lv-LV" sz="1200" b="1" i="0" baseline="0" dirty="0">
                        <a:solidFill>
                          <a:schemeClr val="tx1"/>
                        </a:solidFill>
                        <a:latin typeface="Arial" panose="020B0604020202020204" pitchFamily="34" charset="0"/>
                      </a:endParaRPr>
                    </a:p>
                  </a:txBody>
                  <a:tcPr/>
                </a:tc>
              </a:tr>
              <a:tr h="370840">
                <a:tc>
                  <a:txBody>
                    <a:bodyPr/>
                    <a:lstStyle/>
                    <a:p>
                      <a:r>
                        <a:rPr lang="lv-LV" sz="1200" b="1" i="0" dirty="0" smtClean="0">
                          <a:latin typeface="Arial" panose="020B0604020202020204" pitchFamily="34" charset="0"/>
                        </a:rPr>
                        <a:t>Ozols</a:t>
                      </a:r>
                      <a:endParaRPr lang="lv-LV" sz="1200" b="1" i="0" dirty="0">
                        <a:latin typeface="Arial" panose="020B0604020202020204" pitchFamily="34" charset="0"/>
                      </a:endParaRPr>
                    </a:p>
                  </a:txBody>
                  <a:tcPr/>
                </a:tc>
                <a:tc>
                  <a:txBody>
                    <a:bodyPr/>
                    <a:lstStyle/>
                    <a:p>
                      <a:r>
                        <a:rPr lang="lv-LV" sz="1200" b="1" i="0" baseline="0" dirty="0" smtClean="0">
                          <a:solidFill>
                            <a:schemeClr val="tx1"/>
                          </a:solidFill>
                          <a:latin typeface="Arial" panose="020B0604020202020204" pitchFamily="34" charset="0"/>
                        </a:rPr>
                        <a:t>101</a:t>
                      </a:r>
                      <a:endParaRPr lang="lv-LV" sz="1200" b="1" i="0" baseline="0" dirty="0">
                        <a:solidFill>
                          <a:schemeClr val="tx1"/>
                        </a:solidFill>
                        <a:latin typeface="Arial" panose="020B0604020202020204" pitchFamily="34" charset="0"/>
                      </a:endParaRPr>
                    </a:p>
                  </a:txBody>
                  <a:tcPr/>
                </a:tc>
                <a:tc>
                  <a:txBody>
                    <a:bodyPr/>
                    <a:lstStyle/>
                    <a:p>
                      <a:r>
                        <a:rPr lang="lv-LV" sz="1200" b="1" i="0" baseline="0" dirty="0" smtClean="0">
                          <a:solidFill>
                            <a:schemeClr val="tx1"/>
                          </a:solidFill>
                          <a:latin typeface="Arial" panose="020B0604020202020204" pitchFamily="34" charset="0"/>
                        </a:rPr>
                        <a:t>121</a:t>
                      </a:r>
                      <a:endParaRPr lang="lv-LV" sz="1200" b="1" i="0" baseline="0" dirty="0">
                        <a:solidFill>
                          <a:schemeClr val="tx1"/>
                        </a:solidFill>
                        <a:latin typeface="Arial" panose="020B0604020202020204" pitchFamily="34" charset="0"/>
                      </a:endParaRPr>
                    </a:p>
                  </a:txBody>
                  <a:tcPr/>
                </a:tc>
                <a:tc>
                  <a:txBody>
                    <a:bodyPr/>
                    <a:lstStyle/>
                    <a:p>
                      <a:r>
                        <a:rPr lang="lv-LV" sz="1200" b="1" i="0" baseline="0" dirty="0" smtClean="0">
                          <a:solidFill>
                            <a:schemeClr val="tx1"/>
                          </a:solidFill>
                          <a:latin typeface="Arial" panose="020B0604020202020204" pitchFamily="34" charset="0"/>
                        </a:rPr>
                        <a:t>121</a:t>
                      </a:r>
                      <a:endParaRPr lang="lv-LV" sz="1200" b="1" i="0" baseline="0" dirty="0">
                        <a:solidFill>
                          <a:schemeClr val="tx1"/>
                        </a:solidFill>
                        <a:latin typeface="Arial" panose="020B0604020202020204" pitchFamily="34" charset="0"/>
                      </a:endParaRPr>
                    </a:p>
                  </a:txBody>
                  <a:tcPr/>
                </a:tc>
              </a:tr>
              <a:tr h="370840">
                <a:tc>
                  <a:txBody>
                    <a:bodyPr/>
                    <a:lstStyle/>
                    <a:p>
                      <a:r>
                        <a:rPr lang="lv-LV" sz="1200" b="1" i="0" dirty="0" smtClean="0">
                          <a:latin typeface="Arial" panose="020B0604020202020204" pitchFamily="34" charset="0"/>
                        </a:rPr>
                        <a:t>Priede un lapegle</a:t>
                      </a:r>
                      <a:endParaRPr lang="lv-LV" sz="1200" b="1" i="0" dirty="0">
                        <a:latin typeface="Arial" panose="020B0604020202020204" pitchFamily="34" charset="0"/>
                      </a:endParaRPr>
                    </a:p>
                  </a:txBody>
                  <a:tcPr/>
                </a:tc>
                <a:tc>
                  <a:txBody>
                    <a:bodyPr/>
                    <a:lstStyle/>
                    <a:p>
                      <a:r>
                        <a:rPr lang="lv-LV" sz="1200" b="1" i="0" baseline="0" dirty="0" smtClean="0">
                          <a:solidFill>
                            <a:schemeClr val="tx1"/>
                          </a:solidFill>
                          <a:latin typeface="Arial" panose="020B0604020202020204" pitchFamily="34" charset="0"/>
                        </a:rPr>
                        <a:t>101</a:t>
                      </a:r>
                      <a:endParaRPr lang="lv-LV" sz="1200" b="1" i="0" baseline="0" dirty="0">
                        <a:solidFill>
                          <a:schemeClr val="tx1"/>
                        </a:solidFill>
                        <a:latin typeface="Arial" panose="020B0604020202020204" pitchFamily="34" charset="0"/>
                      </a:endParaRPr>
                    </a:p>
                  </a:txBody>
                  <a:tcPr/>
                </a:tc>
                <a:tc>
                  <a:txBody>
                    <a:bodyPr/>
                    <a:lstStyle/>
                    <a:p>
                      <a:r>
                        <a:rPr lang="lv-LV" sz="1200" b="1" i="0" baseline="0" dirty="0" smtClean="0">
                          <a:solidFill>
                            <a:schemeClr val="tx1"/>
                          </a:solidFill>
                          <a:latin typeface="Arial" panose="020B0604020202020204" pitchFamily="34" charset="0"/>
                        </a:rPr>
                        <a:t>101</a:t>
                      </a:r>
                      <a:endParaRPr lang="lv-LV" sz="1200" b="1" i="0" baseline="0" dirty="0">
                        <a:solidFill>
                          <a:schemeClr val="tx1"/>
                        </a:solidFill>
                        <a:latin typeface="Arial" panose="020B0604020202020204" pitchFamily="34" charset="0"/>
                      </a:endParaRPr>
                    </a:p>
                  </a:txBody>
                  <a:tcPr/>
                </a:tc>
                <a:tc>
                  <a:txBody>
                    <a:bodyPr/>
                    <a:lstStyle/>
                    <a:p>
                      <a:r>
                        <a:rPr lang="lv-LV" sz="1200" b="1" i="0" baseline="0" dirty="0" smtClean="0">
                          <a:solidFill>
                            <a:schemeClr val="tx1"/>
                          </a:solidFill>
                          <a:latin typeface="Arial" panose="020B0604020202020204" pitchFamily="34" charset="0"/>
                        </a:rPr>
                        <a:t>121</a:t>
                      </a:r>
                      <a:endParaRPr lang="lv-LV" sz="1200" b="1" i="0" baseline="0" dirty="0">
                        <a:solidFill>
                          <a:schemeClr val="tx1"/>
                        </a:solidFill>
                        <a:latin typeface="Arial" panose="020B0604020202020204" pitchFamily="34" charset="0"/>
                      </a:endParaRPr>
                    </a:p>
                  </a:txBody>
                  <a:tcPr/>
                </a:tc>
              </a:tr>
              <a:tr h="370840">
                <a:tc>
                  <a:txBody>
                    <a:bodyPr/>
                    <a:lstStyle/>
                    <a:p>
                      <a:r>
                        <a:rPr lang="lv-LV" sz="1200" b="1" i="0" dirty="0" smtClean="0">
                          <a:latin typeface="Arial" panose="020B0604020202020204" pitchFamily="34" charset="0"/>
                        </a:rPr>
                        <a:t>Egle, osis, liepa, goba, vīksna</a:t>
                      </a:r>
                      <a:r>
                        <a:rPr lang="lv-LV" sz="1200" b="1" i="0" baseline="0" dirty="0" smtClean="0">
                          <a:latin typeface="Arial" panose="020B0604020202020204" pitchFamily="34" charset="0"/>
                        </a:rPr>
                        <a:t> un kļava</a:t>
                      </a:r>
                      <a:endParaRPr lang="lv-LV" sz="1200" b="1" i="0" dirty="0">
                        <a:latin typeface="Arial" panose="020B0604020202020204" pitchFamily="34" charset="0"/>
                      </a:endParaRPr>
                    </a:p>
                  </a:txBody>
                  <a:tcPr/>
                </a:tc>
                <a:tc>
                  <a:txBody>
                    <a:bodyPr/>
                    <a:lstStyle/>
                    <a:p>
                      <a:r>
                        <a:rPr lang="lv-LV" sz="1200" b="1" i="0" baseline="0" dirty="0" smtClean="0">
                          <a:solidFill>
                            <a:schemeClr val="tx1"/>
                          </a:solidFill>
                          <a:latin typeface="Arial" panose="020B0604020202020204" pitchFamily="34" charset="0"/>
                        </a:rPr>
                        <a:t>81</a:t>
                      </a:r>
                      <a:endParaRPr lang="lv-LV" sz="1200" b="1" i="0" baseline="0" dirty="0">
                        <a:solidFill>
                          <a:schemeClr val="tx1"/>
                        </a:solidFill>
                        <a:latin typeface="Arial" panose="020B0604020202020204" pitchFamily="34" charset="0"/>
                      </a:endParaRPr>
                    </a:p>
                  </a:txBody>
                  <a:tcPr/>
                </a:tc>
                <a:tc>
                  <a:txBody>
                    <a:bodyPr/>
                    <a:lstStyle/>
                    <a:p>
                      <a:r>
                        <a:rPr lang="lv-LV" sz="1200" b="1" i="0" baseline="0" dirty="0" smtClean="0">
                          <a:solidFill>
                            <a:schemeClr val="tx1"/>
                          </a:solidFill>
                          <a:latin typeface="Arial" panose="020B0604020202020204" pitchFamily="34" charset="0"/>
                        </a:rPr>
                        <a:t>81</a:t>
                      </a:r>
                      <a:endParaRPr lang="lv-LV" sz="1200" b="1" i="0" baseline="0" dirty="0">
                        <a:solidFill>
                          <a:schemeClr val="tx1"/>
                        </a:solidFill>
                        <a:latin typeface="Arial" panose="020B0604020202020204" pitchFamily="34" charset="0"/>
                      </a:endParaRPr>
                    </a:p>
                  </a:txBody>
                  <a:tcPr/>
                </a:tc>
                <a:tc>
                  <a:txBody>
                    <a:bodyPr/>
                    <a:lstStyle/>
                    <a:p>
                      <a:r>
                        <a:rPr lang="lv-LV" sz="1200" b="1" i="0" baseline="0" dirty="0" smtClean="0">
                          <a:solidFill>
                            <a:schemeClr val="tx1"/>
                          </a:solidFill>
                          <a:latin typeface="Arial" panose="020B0604020202020204" pitchFamily="34" charset="0"/>
                        </a:rPr>
                        <a:t>81</a:t>
                      </a:r>
                      <a:endParaRPr lang="lv-LV" sz="1200" b="1" i="0" baseline="0" dirty="0">
                        <a:solidFill>
                          <a:schemeClr val="tx1"/>
                        </a:solidFill>
                        <a:latin typeface="Arial" panose="020B0604020202020204" pitchFamily="34" charset="0"/>
                      </a:endParaRPr>
                    </a:p>
                  </a:txBody>
                  <a:tcPr/>
                </a:tc>
              </a:tr>
              <a:tr h="370840">
                <a:tc>
                  <a:txBody>
                    <a:bodyPr/>
                    <a:lstStyle/>
                    <a:p>
                      <a:r>
                        <a:rPr lang="lv-LV" sz="1200" b="1" i="0" dirty="0" smtClean="0">
                          <a:latin typeface="Arial" panose="020B0604020202020204" pitchFamily="34" charset="0"/>
                        </a:rPr>
                        <a:t>Bērzs</a:t>
                      </a:r>
                      <a:endParaRPr lang="lv-LV" sz="1200" b="1" i="0" dirty="0">
                        <a:latin typeface="Arial" panose="020B0604020202020204" pitchFamily="34" charset="0"/>
                      </a:endParaRPr>
                    </a:p>
                  </a:txBody>
                  <a:tcPr/>
                </a:tc>
                <a:tc>
                  <a:txBody>
                    <a:bodyPr/>
                    <a:lstStyle/>
                    <a:p>
                      <a:r>
                        <a:rPr lang="lv-LV" sz="1200" b="1" i="0" baseline="0" dirty="0" smtClean="0">
                          <a:solidFill>
                            <a:schemeClr val="tx1"/>
                          </a:solidFill>
                          <a:latin typeface="Arial" panose="020B0604020202020204" pitchFamily="34" charset="0"/>
                        </a:rPr>
                        <a:t>71</a:t>
                      </a:r>
                      <a:endParaRPr lang="lv-LV" sz="1200" b="1" i="0" baseline="0" dirty="0">
                        <a:solidFill>
                          <a:schemeClr val="tx1"/>
                        </a:solidFill>
                        <a:latin typeface="Arial" panose="020B0604020202020204" pitchFamily="34" charset="0"/>
                      </a:endParaRPr>
                    </a:p>
                  </a:txBody>
                  <a:tcPr/>
                </a:tc>
                <a:tc>
                  <a:txBody>
                    <a:bodyPr/>
                    <a:lstStyle/>
                    <a:p>
                      <a:r>
                        <a:rPr lang="lv-LV" sz="1200" b="1" i="0" baseline="0" dirty="0" smtClean="0">
                          <a:solidFill>
                            <a:schemeClr val="tx1"/>
                          </a:solidFill>
                          <a:latin typeface="Arial" panose="020B0604020202020204" pitchFamily="34" charset="0"/>
                        </a:rPr>
                        <a:t>71</a:t>
                      </a:r>
                      <a:endParaRPr lang="lv-LV" sz="1200" b="1" i="0" baseline="0" dirty="0">
                        <a:solidFill>
                          <a:schemeClr val="tx1"/>
                        </a:solidFill>
                        <a:latin typeface="Arial" panose="020B0604020202020204" pitchFamily="34" charset="0"/>
                      </a:endParaRPr>
                    </a:p>
                  </a:txBody>
                  <a:tcPr/>
                </a:tc>
                <a:tc>
                  <a:txBody>
                    <a:bodyPr/>
                    <a:lstStyle/>
                    <a:p>
                      <a:r>
                        <a:rPr lang="lv-LV" sz="1200" b="1" i="0" baseline="0" dirty="0" smtClean="0">
                          <a:solidFill>
                            <a:schemeClr val="tx1"/>
                          </a:solidFill>
                          <a:latin typeface="Arial" panose="020B0604020202020204" pitchFamily="34" charset="0"/>
                        </a:rPr>
                        <a:t>51</a:t>
                      </a:r>
                      <a:endParaRPr lang="lv-LV" sz="1200" b="1" i="0" baseline="0" dirty="0">
                        <a:solidFill>
                          <a:schemeClr val="tx1"/>
                        </a:solidFill>
                        <a:latin typeface="Arial" panose="020B0604020202020204" pitchFamily="34" charset="0"/>
                      </a:endParaRPr>
                    </a:p>
                  </a:txBody>
                  <a:tcPr/>
                </a:tc>
              </a:tr>
              <a:tr h="370840">
                <a:tc>
                  <a:txBody>
                    <a:bodyPr/>
                    <a:lstStyle/>
                    <a:p>
                      <a:r>
                        <a:rPr lang="lv-LV" sz="1200" b="1" i="0" dirty="0" smtClean="0">
                          <a:latin typeface="Arial" panose="020B0604020202020204" pitchFamily="34" charset="0"/>
                        </a:rPr>
                        <a:t>Melnalksnis</a:t>
                      </a:r>
                      <a:endParaRPr lang="lv-LV" sz="1200" b="1" i="0" dirty="0">
                        <a:latin typeface="Arial" panose="020B0604020202020204" pitchFamily="34" charset="0"/>
                      </a:endParaRPr>
                    </a:p>
                  </a:txBody>
                  <a:tcPr/>
                </a:tc>
                <a:tc>
                  <a:txBody>
                    <a:bodyPr/>
                    <a:lstStyle/>
                    <a:p>
                      <a:r>
                        <a:rPr lang="lv-LV" sz="1200" b="1" i="0" baseline="0" dirty="0" smtClean="0">
                          <a:solidFill>
                            <a:schemeClr val="tx1"/>
                          </a:solidFill>
                          <a:latin typeface="Arial" panose="020B0604020202020204" pitchFamily="34" charset="0"/>
                        </a:rPr>
                        <a:t>71</a:t>
                      </a:r>
                      <a:endParaRPr lang="lv-LV" sz="1200" b="1" i="0" baseline="0" dirty="0">
                        <a:solidFill>
                          <a:schemeClr val="tx1"/>
                        </a:solidFill>
                        <a:latin typeface="Arial" panose="020B0604020202020204" pitchFamily="34" charset="0"/>
                      </a:endParaRPr>
                    </a:p>
                  </a:txBody>
                  <a:tcPr/>
                </a:tc>
                <a:tc>
                  <a:txBody>
                    <a:bodyPr/>
                    <a:lstStyle/>
                    <a:p>
                      <a:r>
                        <a:rPr lang="lv-LV" sz="1200" b="1" i="0" baseline="0" dirty="0" smtClean="0">
                          <a:solidFill>
                            <a:schemeClr val="tx1"/>
                          </a:solidFill>
                          <a:latin typeface="Arial" panose="020B0604020202020204" pitchFamily="34" charset="0"/>
                        </a:rPr>
                        <a:t>71</a:t>
                      </a:r>
                      <a:endParaRPr lang="lv-LV" sz="1200" b="1" i="0" baseline="0" dirty="0">
                        <a:solidFill>
                          <a:schemeClr val="tx1"/>
                        </a:solidFill>
                        <a:latin typeface="Arial" panose="020B0604020202020204" pitchFamily="34" charset="0"/>
                      </a:endParaRPr>
                    </a:p>
                  </a:txBody>
                  <a:tcPr/>
                </a:tc>
                <a:tc>
                  <a:txBody>
                    <a:bodyPr/>
                    <a:lstStyle/>
                    <a:p>
                      <a:r>
                        <a:rPr lang="lv-LV" sz="1200" b="1" i="0" baseline="0" dirty="0" smtClean="0">
                          <a:solidFill>
                            <a:schemeClr val="tx1"/>
                          </a:solidFill>
                          <a:latin typeface="Arial" panose="020B0604020202020204" pitchFamily="34" charset="0"/>
                        </a:rPr>
                        <a:t>71</a:t>
                      </a:r>
                      <a:endParaRPr lang="lv-LV" sz="1200" b="1" i="0" baseline="0" dirty="0">
                        <a:solidFill>
                          <a:schemeClr val="tx1"/>
                        </a:solidFill>
                        <a:latin typeface="Arial" panose="020B0604020202020204" pitchFamily="34" charset="0"/>
                      </a:endParaRPr>
                    </a:p>
                  </a:txBody>
                  <a:tcPr/>
                </a:tc>
              </a:tr>
              <a:tr h="370840">
                <a:tc>
                  <a:txBody>
                    <a:bodyPr/>
                    <a:lstStyle/>
                    <a:p>
                      <a:r>
                        <a:rPr lang="lv-LV" sz="1200" b="1" i="0" dirty="0" smtClean="0">
                          <a:latin typeface="Arial" panose="020B0604020202020204" pitchFamily="34" charset="0"/>
                        </a:rPr>
                        <a:t>Apse</a:t>
                      </a:r>
                      <a:endParaRPr lang="lv-LV" sz="1200" b="1" i="0" dirty="0">
                        <a:latin typeface="Arial" panose="020B0604020202020204" pitchFamily="34" charset="0"/>
                      </a:endParaRPr>
                    </a:p>
                  </a:txBody>
                  <a:tcPr/>
                </a:tc>
                <a:tc>
                  <a:txBody>
                    <a:bodyPr/>
                    <a:lstStyle/>
                    <a:p>
                      <a:r>
                        <a:rPr lang="lv-LV" sz="1200" b="1" i="0" baseline="0" dirty="0" smtClean="0">
                          <a:solidFill>
                            <a:schemeClr val="tx1"/>
                          </a:solidFill>
                          <a:latin typeface="Arial" panose="020B0604020202020204" pitchFamily="34" charset="0"/>
                        </a:rPr>
                        <a:t>41</a:t>
                      </a:r>
                      <a:endParaRPr lang="lv-LV" sz="1200" b="1" i="0" baseline="0" dirty="0">
                        <a:solidFill>
                          <a:schemeClr val="tx1"/>
                        </a:solidFill>
                        <a:latin typeface="Arial" panose="020B0604020202020204" pitchFamily="34" charset="0"/>
                      </a:endParaRPr>
                    </a:p>
                  </a:txBody>
                  <a:tcPr/>
                </a:tc>
                <a:tc>
                  <a:txBody>
                    <a:bodyPr/>
                    <a:lstStyle/>
                    <a:p>
                      <a:r>
                        <a:rPr lang="lv-LV" sz="1200" b="1" i="0" baseline="0" dirty="0" smtClean="0">
                          <a:solidFill>
                            <a:schemeClr val="tx1"/>
                          </a:solidFill>
                          <a:latin typeface="Arial" panose="020B0604020202020204" pitchFamily="34" charset="0"/>
                        </a:rPr>
                        <a:t>41</a:t>
                      </a:r>
                      <a:endParaRPr lang="lv-LV" sz="1200" b="1" i="0" baseline="0" dirty="0">
                        <a:solidFill>
                          <a:schemeClr val="tx1"/>
                        </a:solidFill>
                        <a:latin typeface="Arial" panose="020B0604020202020204" pitchFamily="34" charset="0"/>
                      </a:endParaRPr>
                    </a:p>
                  </a:txBody>
                  <a:tcPr/>
                </a:tc>
                <a:tc>
                  <a:txBody>
                    <a:bodyPr/>
                    <a:lstStyle/>
                    <a:p>
                      <a:r>
                        <a:rPr lang="lv-LV" sz="1200" b="1" i="0" baseline="0" dirty="0" smtClean="0">
                          <a:solidFill>
                            <a:schemeClr val="tx1"/>
                          </a:solidFill>
                          <a:latin typeface="Arial" panose="020B0604020202020204" pitchFamily="34" charset="0"/>
                        </a:rPr>
                        <a:t>41</a:t>
                      </a:r>
                      <a:endParaRPr lang="lv-LV" sz="1200" b="1" i="0" baseline="0" dirty="0">
                        <a:solidFill>
                          <a:schemeClr val="tx1"/>
                        </a:solidFill>
                        <a:latin typeface="Arial" panose="020B0604020202020204" pitchFamily="34" charset="0"/>
                      </a:endParaRPr>
                    </a:p>
                  </a:txBody>
                  <a:tcPr/>
                </a:tc>
              </a:tr>
            </a:tbl>
          </a:graphicData>
        </a:graphic>
      </p:graphicFrame>
    </p:spTree>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3" name="Title 1"/>
          <p:cNvSpPr>
            <a:spLocks noGrp="1"/>
          </p:cNvSpPr>
          <p:nvPr>
            <p:ph type="title"/>
          </p:nvPr>
        </p:nvSpPr>
        <p:spPr>
          <a:xfrm>
            <a:off x="900113" y="188913"/>
            <a:ext cx="6624637" cy="827087"/>
          </a:xfrm>
        </p:spPr>
        <p:txBody>
          <a:bodyPr/>
          <a:lstStyle/>
          <a:p>
            <a:pPr algn="ctr"/>
            <a:r>
              <a:rPr lang="lv-LV" sz="2400" dirty="0" smtClean="0">
                <a:latin typeface="Cambria" panose="02040503050406030204" pitchFamily="18" charset="0"/>
              </a:rPr>
              <a:t>KOKU CIRŠANA</a:t>
            </a:r>
          </a:p>
        </p:txBody>
      </p:sp>
      <p:sp>
        <p:nvSpPr>
          <p:cNvPr id="33794" name="Content Placeholder 2"/>
          <p:cNvSpPr>
            <a:spLocks noGrp="1"/>
          </p:cNvSpPr>
          <p:nvPr>
            <p:ph idx="1"/>
          </p:nvPr>
        </p:nvSpPr>
        <p:spPr/>
        <p:txBody>
          <a:bodyPr/>
          <a:lstStyle/>
          <a:p>
            <a:r>
              <a:rPr lang="lv-LV" sz="2000" b="1" u="sng" dirty="0" smtClean="0">
                <a:latin typeface="Cambria" panose="02040503050406030204" pitchFamily="18" charset="0"/>
              </a:rPr>
              <a:t>Saistībā ar cirsmu plānošanu un atjaunošanu:</a:t>
            </a:r>
          </a:p>
          <a:p>
            <a:endParaRPr lang="lv-LV" sz="2000" b="1" dirty="0" smtClean="0">
              <a:latin typeface="Cambria" panose="02040503050406030204" pitchFamily="18" charset="0"/>
            </a:endParaRPr>
          </a:p>
          <a:p>
            <a:r>
              <a:rPr lang="lv-LV" sz="2000" b="1" dirty="0" smtClean="0">
                <a:latin typeface="Cambria" panose="02040503050406030204" pitchFamily="18" charset="0"/>
              </a:rPr>
              <a:t>Kailcirte ir atļauta gadījumos, kad vienā zemes vienībā esošajos mežos:</a:t>
            </a:r>
            <a:r>
              <a:rPr lang="lv-LV" sz="2000" b="1" u="sng" dirty="0" smtClean="0">
                <a:latin typeface="Cambria" panose="02040503050406030204" pitchFamily="18" charset="0"/>
              </a:rPr>
              <a:t> </a:t>
            </a:r>
            <a:endParaRPr lang="lv-LV" sz="2000" b="1" dirty="0" smtClean="0">
              <a:latin typeface="Cambria" panose="02040503050406030204" pitchFamily="18" charset="0"/>
            </a:endParaRPr>
          </a:p>
          <a:p>
            <a:r>
              <a:rPr lang="lv-LV" sz="2000" b="1" dirty="0" smtClean="0">
                <a:latin typeface="Cambria" panose="02040503050406030204" pitchFamily="18" charset="0"/>
              </a:rPr>
              <a:t>1) plānotās kailcirtes platība nepārsniedz normatīvajos aktos noteikto maksimālo kailcirtes platību kopā ar tai piegulošajās platībās esošajām </a:t>
            </a:r>
            <a:r>
              <a:rPr lang="lv-LV" sz="2000" b="1" dirty="0" smtClean="0">
                <a:solidFill>
                  <a:schemeClr val="tx1"/>
                </a:solidFill>
                <a:latin typeface="Cambria" panose="02040503050406030204" pitchFamily="18" charset="0"/>
              </a:rPr>
              <a:t>visām </a:t>
            </a:r>
            <a:r>
              <a:rPr lang="lv-LV" sz="2000" b="1" dirty="0" smtClean="0">
                <a:latin typeface="Cambria" panose="02040503050406030204" pitchFamily="18" charset="0"/>
              </a:rPr>
              <a:t>mežaudzēm, kuras:</a:t>
            </a:r>
          </a:p>
          <a:p>
            <a:r>
              <a:rPr lang="lv-LV" sz="2000" b="1" dirty="0" smtClean="0">
                <a:latin typeface="Cambria" panose="02040503050406030204" pitchFamily="18" charset="0"/>
              </a:rPr>
              <a:t>a) nav atzītas par atjaunotām un kurām vēl nav iestājies normatīvajos aktos noteiktais atjaunošanas termiņš,</a:t>
            </a:r>
          </a:p>
          <a:p>
            <a:r>
              <a:rPr lang="lv-LV" sz="2000" b="1" dirty="0" smtClean="0">
                <a:latin typeface="Cambria" panose="02040503050406030204" pitchFamily="18" charset="0"/>
              </a:rPr>
              <a:t>b) ir atzītas par atjaunotām, bet nav sasniegušas normatīvajos aktos noteikto vecumu, </a:t>
            </a:r>
          </a:p>
          <a:p>
            <a:r>
              <a:rPr lang="lv-LV" sz="2000" b="1" dirty="0" smtClean="0">
                <a:latin typeface="Cambria" panose="02040503050406030204" pitchFamily="18" charset="0"/>
              </a:rPr>
              <a:t>c) nav atzītas par atjaunotām noteiktajā termiņā, bet kuru kopplatība ir mazāka par vienu hektāru;</a:t>
            </a:r>
          </a:p>
          <a:p>
            <a:pPr algn="just"/>
            <a:endParaRPr lang="lv-LV" sz="2000" b="1" dirty="0" smtClean="0">
              <a:latin typeface="Cambria" panose="02040503050406030204" pitchFamily="18" charset="0"/>
            </a:endParaRPr>
          </a:p>
          <a:p>
            <a:endParaRPr lang="lv-LV" sz="1800" b="1" dirty="0" smtClean="0"/>
          </a:p>
        </p:txBody>
      </p:sp>
    </p:spTree>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7" name="Title 1"/>
          <p:cNvSpPr>
            <a:spLocks noGrp="1"/>
          </p:cNvSpPr>
          <p:nvPr>
            <p:ph type="title" idx="4294967295"/>
          </p:nvPr>
        </p:nvSpPr>
        <p:spPr>
          <a:xfrm>
            <a:off x="900113" y="188913"/>
            <a:ext cx="6624637" cy="1007839"/>
          </a:xfrm>
        </p:spPr>
        <p:txBody>
          <a:bodyPr/>
          <a:lstStyle/>
          <a:p>
            <a:pPr algn="ctr"/>
            <a:r>
              <a:rPr lang="lv-LV" sz="2400" dirty="0" smtClean="0">
                <a:latin typeface="Cambria" panose="02040503050406030204" pitchFamily="18" charset="0"/>
              </a:rPr>
              <a:t>KOKU CIRŠANA</a:t>
            </a:r>
          </a:p>
        </p:txBody>
      </p:sp>
      <p:sp>
        <p:nvSpPr>
          <p:cNvPr id="34818" name="Content Placeholder 2"/>
          <p:cNvSpPr>
            <a:spLocks noGrp="1"/>
          </p:cNvSpPr>
          <p:nvPr>
            <p:ph idx="4294967295"/>
          </p:nvPr>
        </p:nvSpPr>
        <p:spPr>
          <a:xfrm>
            <a:off x="900113" y="1556792"/>
            <a:ext cx="6624637" cy="4482058"/>
          </a:xfrm>
        </p:spPr>
        <p:txBody>
          <a:bodyPr/>
          <a:lstStyle/>
          <a:p>
            <a:pPr marL="457200" indent="-457200"/>
            <a:endParaRPr lang="lv-LV" sz="1800" b="1" dirty="0" smtClean="0"/>
          </a:p>
          <a:p>
            <a:pPr marL="457200" indent="-457200" algn="just"/>
            <a:r>
              <a:rPr lang="lv-LV" sz="2000" b="1" dirty="0" smtClean="0"/>
              <a:t>2) </a:t>
            </a:r>
            <a:r>
              <a:rPr lang="lv-LV" sz="2000" b="1" dirty="0" smtClean="0">
                <a:latin typeface="Cambria" panose="02040503050406030204" pitchFamily="18" charset="0"/>
              </a:rPr>
              <a:t>plānotās kailcirtes platībai nav piegulošu mežaudžu un plānotās kailcirtes platība nepārsniedz normatīvajos aktos noteikto maksimālo kailcirtes platību;</a:t>
            </a:r>
          </a:p>
          <a:p>
            <a:pPr marL="457200" indent="-457200" algn="just"/>
            <a:r>
              <a:rPr lang="lv-LV" sz="2000" b="1" dirty="0" smtClean="0">
                <a:latin typeface="Cambria" panose="02040503050406030204" pitchFamily="18" charset="0"/>
              </a:rPr>
              <a:t>3) plānotās kailcirtes platībai piegulošajās platībās esošās mežaudzes ir atjaunotas un sasniegušas vismaz normatīvajos aktos noteikto vecumu un plānotās kailcirtes platība nepārsniedz normatīvajos aktos noteikto maksimālo kailcirtes platību.</a:t>
            </a:r>
          </a:p>
          <a:p>
            <a:pPr marL="457200" indent="-457200"/>
            <a:endParaRPr lang="lv-LV" sz="2000" b="1" dirty="0" smtClean="0"/>
          </a:p>
          <a:p>
            <a:pPr marL="457200" indent="-457200"/>
            <a:endParaRPr lang="lv-LV" sz="1800" b="1" dirty="0" smtClean="0"/>
          </a:p>
          <a:p>
            <a:pPr marL="457200" indent="-457200" algn="just"/>
            <a:endParaRPr lang="lv-LV" sz="1800" b="1" dirty="0" smtClean="0"/>
          </a:p>
          <a:p>
            <a:pPr marL="457200" indent="-457200">
              <a:buFont typeface="Arial" charset="0"/>
              <a:buNone/>
            </a:pPr>
            <a:endParaRPr lang="lv-LV" sz="1800" b="1" dirty="0" smtClean="0"/>
          </a:p>
        </p:txBody>
      </p:sp>
    </p:spTree>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68313" y="188913"/>
            <a:ext cx="8229600" cy="633412"/>
          </a:xfrm>
        </p:spPr>
        <p:txBody>
          <a:bodyPr/>
          <a:lstStyle/>
          <a:p>
            <a:pPr algn="ctr"/>
            <a:r>
              <a:rPr lang="lv-LV" altLang="lv-LV" sz="2400" dirty="0" smtClean="0">
                <a:solidFill>
                  <a:srgbClr val="006600"/>
                </a:solidFill>
                <a:latin typeface="Cambria" panose="02040503050406030204" pitchFamily="18" charset="0"/>
              </a:rPr>
              <a:t>MEŽA  ATJAUNOŠANA</a:t>
            </a:r>
          </a:p>
        </p:txBody>
      </p:sp>
      <p:sp>
        <p:nvSpPr>
          <p:cNvPr id="19459" name="Rectangle 3"/>
          <p:cNvSpPr>
            <a:spLocks noGrp="1" noChangeArrowheads="1"/>
          </p:cNvSpPr>
          <p:nvPr>
            <p:ph idx="1"/>
          </p:nvPr>
        </p:nvSpPr>
        <p:spPr>
          <a:xfrm>
            <a:off x="684213" y="1052513"/>
            <a:ext cx="8280400" cy="5689600"/>
          </a:xfrm>
        </p:spPr>
        <p:txBody>
          <a:bodyPr>
            <a:normAutofit lnSpcReduction="10000"/>
          </a:bodyPr>
          <a:lstStyle/>
          <a:p>
            <a:pPr marL="609600" indent="-609600" algn="just" fontAlgn="auto">
              <a:lnSpc>
                <a:spcPct val="80000"/>
              </a:lnSpc>
              <a:spcAft>
                <a:spcPts val="0"/>
              </a:spcAft>
              <a:buFontTx/>
              <a:buNone/>
              <a:defRPr/>
            </a:pPr>
            <a:r>
              <a:rPr lang="lv-LV" altLang="lv-LV" sz="2000" b="1" dirty="0" smtClean="0">
                <a:latin typeface="Cambria" panose="02040503050406030204" pitchFamily="18" charset="0"/>
              </a:rPr>
              <a:t>         </a:t>
            </a:r>
            <a:r>
              <a:rPr lang="lv-LV" altLang="lv-LV" sz="2000" b="1" u="sng" dirty="0" smtClean="0">
                <a:solidFill>
                  <a:srgbClr val="006600"/>
                </a:solidFill>
                <a:latin typeface="Cambria" panose="02040503050406030204" pitchFamily="18" charset="0"/>
              </a:rPr>
              <a:t>Meža atjaunošanas, ieaudzēšanas un plantāciju meža noteikumi </a:t>
            </a:r>
          </a:p>
          <a:p>
            <a:pPr marL="609600" indent="-609600" algn="just" fontAlgn="auto">
              <a:lnSpc>
                <a:spcPct val="80000"/>
              </a:lnSpc>
              <a:spcAft>
                <a:spcPts val="0"/>
              </a:spcAft>
              <a:buFontTx/>
              <a:buNone/>
              <a:defRPr/>
            </a:pPr>
            <a:r>
              <a:rPr lang="lv-LV" altLang="lv-LV" sz="2000" b="1" dirty="0" smtClean="0">
                <a:latin typeface="Cambria" panose="02040503050406030204" pitchFamily="18" charset="0"/>
              </a:rPr>
              <a:t> </a:t>
            </a:r>
            <a:r>
              <a:rPr lang="lv-LV" altLang="lv-LV" sz="2000" b="1" u="sng" dirty="0" smtClean="0">
                <a:latin typeface="Cambria" panose="02040503050406030204" pitchFamily="18" charset="0"/>
              </a:rPr>
              <a:t>Nosacījums:</a:t>
            </a:r>
          </a:p>
          <a:p>
            <a:pPr marL="609600" indent="-609600" algn="just" fontAlgn="auto">
              <a:lnSpc>
                <a:spcPct val="80000"/>
              </a:lnSpc>
              <a:spcAft>
                <a:spcPts val="0"/>
              </a:spcAft>
              <a:buFontTx/>
              <a:buNone/>
              <a:defRPr/>
            </a:pPr>
            <a:r>
              <a:rPr lang="lv-LV" altLang="lv-LV" sz="2000" b="1" dirty="0" smtClean="0">
                <a:latin typeface="Cambria" panose="02040503050406030204" pitchFamily="18" charset="0"/>
              </a:rPr>
              <a:t>                  Šie noteikumi attiecas arī uz īpaši aizsargājamām dabas teritorijām, ciktāl to aizsardzību un izmantošanu regulējošie normatīvie akti nenosaka citādi.</a:t>
            </a:r>
          </a:p>
          <a:p>
            <a:pPr marL="609600" indent="-609600" algn="just" fontAlgn="auto">
              <a:lnSpc>
                <a:spcPct val="80000"/>
              </a:lnSpc>
              <a:spcAft>
                <a:spcPts val="0"/>
              </a:spcAft>
              <a:buFontTx/>
              <a:buNone/>
              <a:defRPr/>
            </a:pPr>
            <a:endParaRPr lang="lv-LV" altLang="lv-LV" sz="2000" b="1" dirty="0" smtClean="0">
              <a:latin typeface="Cambria" panose="02040503050406030204" pitchFamily="18" charset="0"/>
            </a:endParaRPr>
          </a:p>
          <a:p>
            <a:pPr marL="609600" indent="-609600" fontAlgn="auto">
              <a:lnSpc>
                <a:spcPct val="80000"/>
              </a:lnSpc>
              <a:spcAft>
                <a:spcPts val="0"/>
              </a:spcAft>
              <a:buFontTx/>
              <a:buNone/>
              <a:defRPr/>
            </a:pPr>
            <a:r>
              <a:rPr lang="lv-LV" altLang="lv-LV" sz="2000" b="1" dirty="0" smtClean="0">
                <a:latin typeface="Cambria" panose="02040503050406030204" pitchFamily="18" charset="0"/>
              </a:rPr>
              <a:t>          </a:t>
            </a:r>
            <a:r>
              <a:rPr lang="lv-LV" altLang="lv-LV" sz="2000" b="1" u="sng" dirty="0" smtClean="0">
                <a:latin typeface="Cambria" panose="02040503050406030204" pitchFamily="18" charset="0"/>
              </a:rPr>
              <a:t>Noteikumos noteikts, ka mežu sējot vai stādot var ieaudzēt:  </a:t>
            </a:r>
            <a:br>
              <a:rPr lang="lv-LV" altLang="lv-LV" sz="2000" b="1" u="sng" dirty="0" smtClean="0">
                <a:latin typeface="Cambria" panose="02040503050406030204" pitchFamily="18" charset="0"/>
              </a:rPr>
            </a:br>
            <a:endParaRPr lang="lv-LV" altLang="lv-LV" sz="2000" b="1" u="sng" dirty="0" smtClean="0">
              <a:latin typeface="Cambria" panose="02040503050406030204" pitchFamily="18" charset="0"/>
            </a:endParaRPr>
          </a:p>
          <a:p>
            <a:pPr marL="609600" indent="-609600" fontAlgn="auto">
              <a:lnSpc>
                <a:spcPct val="80000"/>
              </a:lnSpc>
              <a:spcAft>
                <a:spcPts val="0"/>
              </a:spcAft>
              <a:buFontTx/>
              <a:buNone/>
              <a:defRPr/>
            </a:pPr>
            <a:r>
              <a:rPr lang="lv-LV" altLang="lv-LV" sz="2000" b="1" dirty="0" smtClean="0">
                <a:latin typeface="Cambria" panose="02040503050406030204" pitchFamily="18" charset="0"/>
              </a:rPr>
              <a:t>          1.  ja meža ieaudzēšana nav pretrunā ar teritorijas attīstības plānošanas dokumentos noteiktajām prasībām. Ja minētajos dokumentos meža ieaudzēšana nav tieši norādīta, plānotās meža ieaudzēšanas atbilstību teritorijas attīstības plānošanas dokumentos noteiktajām prasībām precizē vietējā pašvaldībā; </a:t>
            </a:r>
            <a:br>
              <a:rPr lang="lv-LV" altLang="lv-LV" sz="2000" b="1" dirty="0" smtClean="0">
                <a:latin typeface="Cambria" panose="02040503050406030204" pitchFamily="18" charset="0"/>
              </a:rPr>
            </a:br>
            <a:r>
              <a:rPr lang="lv-LV" altLang="lv-LV" sz="2000" b="1" dirty="0" smtClean="0">
                <a:latin typeface="Cambria" panose="02040503050406030204" pitchFamily="18" charset="0"/>
              </a:rPr>
              <a:t/>
            </a:r>
            <a:br>
              <a:rPr lang="lv-LV" altLang="lv-LV" sz="2000" b="1" dirty="0" smtClean="0">
                <a:latin typeface="Cambria" panose="02040503050406030204" pitchFamily="18" charset="0"/>
              </a:rPr>
            </a:br>
            <a:r>
              <a:rPr lang="lv-LV" altLang="lv-LV" sz="2000" b="1" dirty="0" smtClean="0">
                <a:latin typeface="Cambria" panose="02040503050406030204" pitchFamily="18" charset="0"/>
              </a:rPr>
              <a:t>2. meliorētajās platībās atbilstoši Meliorācijas likumā noteiktajām prasībām; </a:t>
            </a:r>
            <a:br>
              <a:rPr lang="lv-LV" altLang="lv-LV" sz="2000" b="1" dirty="0" smtClean="0">
                <a:latin typeface="Cambria" panose="02040503050406030204" pitchFamily="18" charset="0"/>
              </a:rPr>
            </a:br>
            <a:r>
              <a:rPr lang="lv-LV" altLang="lv-LV" sz="2000" b="1" dirty="0" smtClean="0">
                <a:latin typeface="Cambria" panose="02040503050406030204" pitchFamily="18" charset="0"/>
              </a:rPr>
              <a:t/>
            </a:r>
            <a:br>
              <a:rPr lang="lv-LV" altLang="lv-LV" sz="2000" b="1" dirty="0" smtClean="0">
                <a:latin typeface="Cambria" panose="02040503050406030204" pitchFamily="18" charset="0"/>
              </a:rPr>
            </a:br>
            <a:r>
              <a:rPr lang="lv-LV" altLang="lv-LV" sz="2000" b="1" dirty="0" smtClean="0">
                <a:latin typeface="Cambria" panose="02040503050406030204" pitchFamily="18" charset="0"/>
              </a:rPr>
              <a:t>3. teritorijās, kas normatīvajos aktos noteiktajā kārtībā Dabas aizsardzības pārvaldes uzturētajā valsts reģistrā nav reģistrētas kā īpaši aizsargājami biotopi un īpaši aizsargājamo sugu dzīvotnes.</a:t>
            </a:r>
            <a:r>
              <a:rPr lang="lv-LV" altLang="lv-LV" sz="2000" dirty="0" smtClean="0">
                <a:latin typeface="Cambria" panose="02040503050406030204" pitchFamily="18" charset="0"/>
              </a:rPr>
              <a:t> </a:t>
            </a:r>
            <a:endParaRPr lang="lv-LV" altLang="lv-LV" sz="2000" b="1" dirty="0" smtClean="0">
              <a:latin typeface="Cambria" panose="02040503050406030204" pitchFamily="18" charset="0"/>
            </a:endParaRPr>
          </a:p>
          <a:p>
            <a:pPr marL="609600" indent="-609600" algn="just" fontAlgn="auto">
              <a:lnSpc>
                <a:spcPct val="80000"/>
              </a:lnSpc>
              <a:spcAft>
                <a:spcPts val="0"/>
              </a:spcAft>
              <a:buFontTx/>
              <a:buNone/>
              <a:defRPr/>
            </a:pPr>
            <a:r>
              <a:rPr lang="lv-LV" altLang="lv-LV" sz="2000" b="1" dirty="0" smtClean="0"/>
              <a:t/>
            </a:r>
            <a:br>
              <a:rPr lang="lv-LV" altLang="lv-LV" sz="2000" b="1" dirty="0" smtClean="0"/>
            </a:br>
            <a:endParaRPr lang="lv-LV" altLang="lv-LV" sz="2000" b="1" dirty="0" smtClean="0"/>
          </a:p>
          <a:p>
            <a:pPr marL="609600" indent="-609600" algn="just" fontAlgn="auto">
              <a:lnSpc>
                <a:spcPct val="80000"/>
              </a:lnSpc>
              <a:spcAft>
                <a:spcPts val="0"/>
              </a:spcAft>
              <a:buFontTx/>
              <a:buNone/>
              <a:defRPr/>
            </a:pPr>
            <a:endParaRPr lang="lv-LV" altLang="lv-LV" sz="2000" b="1" dirty="0" smtClean="0"/>
          </a:p>
        </p:txBody>
      </p:sp>
    </p:spTree>
    <p:extLst>
      <p:ext uri="{BB962C8B-B14F-4D97-AF65-F5344CB8AC3E}">
        <p14:creationId xmlns:p14="http://schemas.microsoft.com/office/powerpoint/2010/main" val="1346535915"/>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ttēls 1"/>
          <p:cNvPicPr>
            <a:picLocks noChangeAspect="1"/>
          </p:cNvPicPr>
          <p:nvPr/>
        </p:nvPicPr>
        <p:blipFill>
          <a:blip r:embed="rId2"/>
          <a:stretch>
            <a:fillRect/>
          </a:stretch>
        </p:blipFill>
        <p:spPr>
          <a:xfrm>
            <a:off x="107504" y="116632"/>
            <a:ext cx="8928992" cy="6624736"/>
          </a:xfrm>
          <a:prstGeom prst="rect">
            <a:avLst/>
          </a:prstGeom>
        </p:spPr>
      </p:pic>
    </p:spTree>
    <p:extLst>
      <p:ext uri="{BB962C8B-B14F-4D97-AF65-F5344CB8AC3E}">
        <p14:creationId xmlns:p14="http://schemas.microsoft.com/office/powerpoint/2010/main" val="2836213656"/>
      </p:ext>
    </p:extLst>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576263" y="188913"/>
            <a:ext cx="8229600" cy="777875"/>
          </a:xfrm>
        </p:spPr>
        <p:txBody>
          <a:bodyPr/>
          <a:lstStyle/>
          <a:p>
            <a:pPr algn="ctr"/>
            <a:r>
              <a:rPr lang="lv-LV" altLang="lv-LV" sz="2400" b="1" dirty="0" smtClean="0">
                <a:solidFill>
                  <a:srgbClr val="006600"/>
                </a:solidFill>
                <a:latin typeface="Cambria" panose="02040503050406030204" pitchFamily="18" charset="0"/>
              </a:rPr>
              <a:t>MEŽA  ATJAUNOŠANA</a:t>
            </a:r>
          </a:p>
        </p:txBody>
      </p:sp>
      <p:sp>
        <p:nvSpPr>
          <p:cNvPr id="26627" name="Rectangle 3"/>
          <p:cNvSpPr>
            <a:spLocks noGrp="1" noChangeArrowheads="1"/>
          </p:cNvSpPr>
          <p:nvPr>
            <p:ph idx="1"/>
          </p:nvPr>
        </p:nvSpPr>
        <p:spPr bwMode="auto">
          <a:xfrm>
            <a:off x="900113" y="1341438"/>
            <a:ext cx="7920037" cy="5218112"/>
          </a:xfrm>
        </p:spPr>
        <p:txBody>
          <a:bodyPr wrap="square" numCol="1" anchor="t" anchorCtr="0" compatLnSpc="1">
            <a:prstTxWarp prst="textNoShape">
              <a:avLst/>
            </a:prstTxWarp>
          </a:bodyPr>
          <a:lstStyle/>
          <a:p>
            <a:pPr marL="0" indent="0">
              <a:lnSpc>
                <a:spcPct val="80000"/>
              </a:lnSpc>
              <a:buFontTx/>
              <a:buNone/>
            </a:pPr>
            <a:r>
              <a:rPr lang="lv-LV" altLang="lv-LV" sz="2000" b="1" u="sng" dirty="0" smtClean="0">
                <a:solidFill>
                  <a:srgbClr val="006600"/>
                </a:solidFill>
                <a:latin typeface="Cambria" panose="02040503050406030204" pitchFamily="18" charset="0"/>
              </a:rPr>
              <a:t>Meža atjaunošanas, ieaudzēšanas un plantāciju meža noteikumi </a:t>
            </a:r>
          </a:p>
          <a:p>
            <a:pPr marL="0" indent="0">
              <a:lnSpc>
                <a:spcPct val="80000"/>
              </a:lnSpc>
              <a:buFontTx/>
              <a:buNone/>
            </a:pPr>
            <a:endParaRPr lang="lv-LV" altLang="lv-LV" sz="2000" b="1" dirty="0" smtClean="0">
              <a:latin typeface="Cambria" panose="02040503050406030204" pitchFamily="18" charset="0"/>
            </a:endParaRPr>
          </a:p>
          <a:p>
            <a:pPr marL="0" indent="0">
              <a:lnSpc>
                <a:spcPct val="80000"/>
              </a:lnSpc>
              <a:buFontTx/>
              <a:buNone/>
            </a:pPr>
            <a:r>
              <a:rPr lang="lv-LV" altLang="lv-LV" sz="2000" b="1" dirty="0" smtClean="0">
                <a:latin typeface="Cambria" panose="02040503050406030204" pitchFamily="18" charset="0"/>
              </a:rPr>
              <a:t>Noteikumi nosaka: </a:t>
            </a:r>
            <a:br>
              <a:rPr lang="lv-LV" altLang="lv-LV" sz="2000" b="1" dirty="0" smtClean="0">
                <a:latin typeface="Cambria" panose="02040503050406030204" pitchFamily="18" charset="0"/>
              </a:rPr>
            </a:br>
            <a:r>
              <a:rPr lang="lv-LV" altLang="lv-LV" sz="2000" b="1" dirty="0" smtClean="0">
                <a:latin typeface="Cambria" panose="02040503050406030204" pitchFamily="18" charset="0"/>
              </a:rPr>
              <a:t/>
            </a:r>
            <a:br>
              <a:rPr lang="lv-LV" altLang="lv-LV" sz="2000" b="1" dirty="0" smtClean="0">
                <a:latin typeface="Cambria" panose="02040503050406030204" pitchFamily="18" charset="0"/>
              </a:rPr>
            </a:br>
            <a:r>
              <a:rPr lang="lv-LV" altLang="lv-LV" sz="2000" b="1" dirty="0" smtClean="0">
                <a:latin typeface="Cambria" panose="02040503050406030204" pitchFamily="18" charset="0"/>
              </a:rPr>
              <a:t>1. meža atjaunošanas termiņu; </a:t>
            </a:r>
            <a:br>
              <a:rPr lang="lv-LV" altLang="lv-LV" sz="2000" b="1" dirty="0" smtClean="0">
                <a:latin typeface="Cambria" panose="02040503050406030204" pitchFamily="18" charset="0"/>
              </a:rPr>
            </a:br>
            <a:r>
              <a:rPr lang="lv-LV" altLang="lv-LV" sz="2000" b="1" dirty="0" smtClean="0">
                <a:latin typeface="Cambria" panose="02040503050406030204" pitchFamily="18" charset="0"/>
              </a:rPr>
              <a:t/>
            </a:r>
            <a:br>
              <a:rPr lang="lv-LV" altLang="lv-LV" sz="2000" b="1" dirty="0" smtClean="0">
                <a:latin typeface="Cambria" panose="02040503050406030204" pitchFamily="18" charset="0"/>
              </a:rPr>
            </a:br>
            <a:r>
              <a:rPr lang="lv-LV" altLang="lv-LV" sz="2000" b="1" dirty="0" smtClean="0">
                <a:latin typeface="Cambria" panose="02040503050406030204" pitchFamily="18" charset="0"/>
              </a:rPr>
              <a:t>2. kārtību, kādā mežaudzi atzīst par atjaunotu vai ieaudzētu; </a:t>
            </a:r>
            <a:br>
              <a:rPr lang="lv-LV" altLang="lv-LV" sz="2000" b="1" dirty="0" smtClean="0">
                <a:latin typeface="Cambria" panose="02040503050406030204" pitchFamily="18" charset="0"/>
              </a:rPr>
            </a:br>
            <a:r>
              <a:rPr lang="lv-LV" altLang="lv-LV" sz="2000" b="1" dirty="0" smtClean="0">
                <a:latin typeface="Cambria" panose="02040503050406030204" pitchFamily="18" charset="0"/>
              </a:rPr>
              <a:t/>
            </a:r>
            <a:br>
              <a:rPr lang="lv-LV" altLang="lv-LV" sz="2000" b="1" dirty="0" smtClean="0">
                <a:latin typeface="Cambria" panose="02040503050406030204" pitchFamily="18" charset="0"/>
              </a:rPr>
            </a:br>
            <a:r>
              <a:rPr lang="lv-LV" altLang="lv-LV" sz="2000" b="1" dirty="0" smtClean="0">
                <a:latin typeface="Cambria" panose="02040503050406030204" pitchFamily="18" charset="0"/>
              </a:rPr>
              <a:t>3. atjaunotās un ieaudzētās jaunaudzes kopšanas termiņu; </a:t>
            </a:r>
            <a:br>
              <a:rPr lang="lv-LV" altLang="lv-LV" sz="2000" b="1" dirty="0" smtClean="0">
                <a:latin typeface="Cambria" panose="02040503050406030204" pitchFamily="18" charset="0"/>
              </a:rPr>
            </a:br>
            <a:r>
              <a:rPr lang="lv-LV" altLang="lv-LV" sz="2000" b="1" dirty="0" smtClean="0">
                <a:latin typeface="Cambria" panose="02040503050406030204" pitchFamily="18" charset="0"/>
              </a:rPr>
              <a:t/>
            </a:r>
            <a:br>
              <a:rPr lang="lv-LV" altLang="lv-LV" sz="2000" b="1" dirty="0" smtClean="0">
                <a:latin typeface="Cambria" panose="02040503050406030204" pitchFamily="18" charset="0"/>
              </a:rPr>
            </a:br>
            <a:r>
              <a:rPr lang="lv-LV" altLang="lv-LV" sz="2000" b="1" dirty="0" smtClean="0">
                <a:latin typeface="Cambria" panose="02040503050406030204" pitchFamily="18" charset="0"/>
              </a:rPr>
              <a:t>4. kārtību, kādā atjaunoto vai ieaudzēto jaunaudzi atzīst par koptu; </a:t>
            </a:r>
            <a:br>
              <a:rPr lang="lv-LV" altLang="lv-LV" sz="2000" b="1" dirty="0" smtClean="0">
                <a:latin typeface="Cambria" panose="02040503050406030204" pitchFamily="18" charset="0"/>
              </a:rPr>
            </a:br>
            <a:r>
              <a:rPr lang="lv-LV" altLang="lv-LV" sz="2000" b="1" dirty="0" smtClean="0">
                <a:latin typeface="Cambria" panose="02040503050406030204" pitchFamily="18" charset="0"/>
              </a:rPr>
              <a:t/>
            </a:r>
            <a:br>
              <a:rPr lang="lv-LV" altLang="lv-LV" sz="2000" b="1" dirty="0" smtClean="0">
                <a:latin typeface="Cambria" panose="02040503050406030204" pitchFamily="18" charset="0"/>
              </a:rPr>
            </a:br>
            <a:r>
              <a:rPr lang="lv-LV" altLang="lv-LV" sz="2000" b="1" dirty="0" smtClean="0">
                <a:latin typeface="Cambria" panose="02040503050406030204" pitchFamily="18" charset="0"/>
              </a:rPr>
              <a:t>5. kārtību, kādā meža reproduktīvo materiālu izmanto meža atjaunošanā un ieaudzēšanā; </a:t>
            </a:r>
            <a:br>
              <a:rPr lang="lv-LV" altLang="lv-LV" sz="2000" b="1" dirty="0" smtClean="0">
                <a:latin typeface="Cambria" panose="02040503050406030204" pitchFamily="18" charset="0"/>
              </a:rPr>
            </a:br>
            <a:r>
              <a:rPr lang="lv-LV" altLang="lv-LV" sz="2000" b="1" dirty="0" smtClean="0">
                <a:latin typeface="Cambria" panose="02040503050406030204" pitchFamily="18" charset="0"/>
              </a:rPr>
              <a:t/>
            </a:r>
            <a:br>
              <a:rPr lang="lv-LV" altLang="lv-LV" sz="2000" b="1" dirty="0" smtClean="0">
                <a:latin typeface="Cambria" panose="02040503050406030204" pitchFamily="18" charset="0"/>
              </a:rPr>
            </a:br>
            <a:r>
              <a:rPr lang="lv-LV" altLang="lv-LV" sz="2000" b="1" dirty="0" smtClean="0">
                <a:latin typeface="Cambria" panose="02040503050406030204" pitchFamily="18" charset="0"/>
              </a:rPr>
              <a:t>6. plantāciju meža ieaudzēšanas, reģistrēšanas, apsaimniekošanas un tā koku ciršanas kārtību</a:t>
            </a:r>
            <a:r>
              <a:rPr lang="lv-LV" altLang="lv-LV" sz="2000" b="1" dirty="0" smtClean="0"/>
              <a:t>.</a:t>
            </a:r>
          </a:p>
        </p:txBody>
      </p:sp>
    </p:spTree>
    <p:extLst>
      <p:ext uri="{BB962C8B-B14F-4D97-AF65-F5344CB8AC3E}">
        <p14:creationId xmlns:p14="http://schemas.microsoft.com/office/powerpoint/2010/main" val="3270146537"/>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539750" y="0"/>
            <a:ext cx="8229600" cy="404813"/>
          </a:xfrm>
        </p:spPr>
        <p:txBody>
          <a:bodyPr rtlCol="0">
            <a:normAutofit fontScale="90000"/>
          </a:bodyPr>
          <a:lstStyle/>
          <a:p>
            <a:pPr algn="ctr" fontAlgn="auto">
              <a:spcAft>
                <a:spcPts val="0"/>
              </a:spcAft>
              <a:defRPr/>
            </a:pPr>
            <a:r>
              <a:rPr lang="lv-LV" altLang="lv-LV" sz="2400" dirty="0" smtClean="0">
                <a:solidFill>
                  <a:srgbClr val="006600"/>
                </a:solidFill>
                <a:latin typeface="Cambria" panose="02040503050406030204" pitchFamily="18" charset="0"/>
              </a:rPr>
              <a:t>MEŽA  ATJAUNOŠANA</a:t>
            </a:r>
          </a:p>
        </p:txBody>
      </p:sp>
      <p:sp>
        <p:nvSpPr>
          <p:cNvPr id="29699" name="Rectangle 3"/>
          <p:cNvSpPr>
            <a:spLocks noGrp="1" noChangeArrowheads="1"/>
          </p:cNvSpPr>
          <p:nvPr>
            <p:ph idx="1"/>
          </p:nvPr>
        </p:nvSpPr>
        <p:spPr bwMode="auto">
          <a:xfrm>
            <a:off x="0" y="404813"/>
            <a:ext cx="9144000" cy="6597650"/>
          </a:xfrm>
        </p:spPr>
        <p:txBody>
          <a:bodyPr wrap="square" numCol="1" anchor="t" anchorCtr="0" compatLnSpc="1">
            <a:prstTxWarp prst="textNoShape">
              <a:avLst/>
            </a:prstTxWarp>
          </a:bodyPr>
          <a:lstStyle/>
          <a:p>
            <a:pPr marL="609600" indent="-609600" algn="ctr">
              <a:buFontTx/>
              <a:buNone/>
            </a:pPr>
            <a:r>
              <a:rPr lang="lv-LV" altLang="lv-LV" sz="1800" b="1" u="sng" dirty="0" smtClean="0">
                <a:latin typeface="Cambria" panose="02040503050406030204" pitchFamily="18" charset="0"/>
              </a:rPr>
              <a:t>1. posms</a:t>
            </a:r>
          </a:p>
          <a:p>
            <a:pPr marL="609600" indent="-609600" algn="ctr">
              <a:spcBef>
                <a:spcPct val="0"/>
              </a:spcBef>
              <a:buFontTx/>
              <a:buNone/>
            </a:pPr>
            <a:r>
              <a:rPr lang="lv-LV" altLang="lv-LV" sz="1800" b="1" u="sng" dirty="0" smtClean="0">
                <a:latin typeface="Cambria" panose="02040503050406030204" pitchFamily="18" charset="0"/>
              </a:rPr>
              <a:t>Meža atjaunošana</a:t>
            </a:r>
          </a:p>
          <a:p>
            <a:pPr marL="990600" lvl="1" indent="-533400">
              <a:buFont typeface="Wingdings" panose="05000000000000000000" pitchFamily="2" charset="2"/>
              <a:buNone/>
            </a:pPr>
            <a:endParaRPr lang="lv-LV" altLang="lv-LV" b="1" u="sng" dirty="0" smtClean="0">
              <a:latin typeface="Cambria" panose="02040503050406030204" pitchFamily="18" charset="0"/>
            </a:endParaRPr>
          </a:p>
        </p:txBody>
      </p:sp>
      <p:sp>
        <p:nvSpPr>
          <p:cNvPr id="29700" name="Text Box 6"/>
          <p:cNvSpPr txBox="1">
            <a:spLocks noChangeArrowheads="1"/>
          </p:cNvSpPr>
          <p:nvPr/>
        </p:nvSpPr>
        <p:spPr bwMode="auto">
          <a:xfrm>
            <a:off x="7956550" y="306863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endParaRPr lang="lv-LV" altLang="lv-LV" sz="1800"/>
          </a:p>
        </p:txBody>
      </p:sp>
      <p:grpSp>
        <p:nvGrpSpPr>
          <p:cNvPr id="2" name="Group 39"/>
          <p:cNvGrpSpPr>
            <a:grpSpLocks/>
          </p:cNvGrpSpPr>
          <p:nvPr/>
        </p:nvGrpSpPr>
        <p:grpSpPr bwMode="auto">
          <a:xfrm>
            <a:off x="0" y="2276475"/>
            <a:ext cx="9144000" cy="792163"/>
            <a:chOff x="0" y="1434"/>
            <a:chExt cx="5760" cy="499"/>
          </a:xfrm>
        </p:grpSpPr>
        <p:sp>
          <p:nvSpPr>
            <p:cNvPr id="29711" name="AutoShape 4"/>
            <p:cNvSpPr>
              <a:spLocks noChangeArrowheads="1"/>
            </p:cNvSpPr>
            <p:nvPr/>
          </p:nvSpPr>
          <p:spPr bwMode="auto">
            <a:xfrm>
              <a:off x="0" y="1525"/>
              <a:ext cx="5760" cy="408"/>
            </a:xfrm>
            <a:prstGeom prst="rightArrow">
              <a:avLst>
                <a:gd name="adj1" fmla="val 20630"/>
                <a:gd name="adj2" fmla="val 37255"/>
              </a:avLst>
            </a:prstGeom>
            <a:solidFill>
              <a:srgbClr val="CCFF99"/>
            </a:solidFill>
            <a:ln w="9525">
              <a:solidFill>
                <a:schemeClr val="tx1"/>
              </a:solidFill>
              <a:miter lim="800000"/>
              <a:headEnd/>
              <a:tailEnd/>
            </a:ln>
          </p:spPr>
          <p:txBody>
            <a:bodyPr wrap="none" anchor="ct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endParaRPr lang="lv-LV" altLang="lv-LV"/>
            </a:p>
          </p:txBody>
        </p:sp>
        <p:sp>
          <p:nvSpPr>
            <p:cNvPr id="29712" name="Line 16"/>
            <p:cNvSpPr>
              <a:spLocks noChangeShapeType="1"/>
            </p:cNvSpPr>
            <p:nvPr/>
          </p:nvSpPr>
          <p:spPr bwMode="auto">
            <a:xfrm>
              <a:off x="2744" y="1661"/>
              <a:ext cx="0" cy="136"/>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lv-LV"/>
            </a:p>
          </p:txBody>
        </p:sp>
        <p:sp>
          <p:nvSpPr>
            <p:cNvPr id="29713" name="Text Box 18"/>
            <p:cNvSpPr txBox="1">
              <a:spLocks noChangeArrowheads="1"/>
            </p:cNvSpPr>
            <p:nvPr/>
          </p:nvSpPr>
          <p:spPr bwMode="auto">
            <a:xfrm>
              <a:off x="567" y="1434"/>
              <a:ext cx="53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lv-LV" altLang="lv-LV" sz="1800" b="1"/>
                <a:t>5 gadi</a:t>
              </a:r>
            </a:p>
          </p:txBody>
        </p:sp>
        <p:sp>
          <p:nvSpPr>
            <p:cNvPr id="29714" name="Text Box 23"/>
            <p:cNvSpPr txBox="1">
              <a:spLocks noChangeArrowheads="1"/>
            </p:cNvSpPr>
            <p:nvPr/>
          </p:nvSpPr>
          <p:spPr bwMode="auto">
            <a:xfrm>
              <a:off x="5012" y="1434"/>
              <a:ext cx="61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lv-LV" altLang="lv-LV" sz="1800" b="1"/>
                <a:t>10 gadi</a:t>
              </a:r>
            </a:p>
          </p:txBody>
        </p:sp>
      </p:grpSp>
      <p:sp>
        <p:nvSpPr>
          <p:cNvPr id="113688" name="Text Box 24"/>
          <p:cNvSpPr txBox="1">
            <a:spLocks noChangeArrowheads="1"/>
          </p:cNvSpPr>
          <p:nvPr/>
        </p:nvSpPr>
        <p:spPr bwMode="auto">
          <a:xfrm>
            <a:off x="755650" y="2852738"/>
            <a:ext cx="4032250"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lv-LV" altLang="lv-LV" b="1" u="sng" dirty="0">
                <a:latin typeface="Cambria" panose="02040503050406030204" pitchFamily="18" charset="0"/>
              </a:rPr>
              <a:t>piecu kalendāra gadu laikā pēc cirtes gada vai citu faktoru ietekmes</a:t>
            </a:r>
            <a:r>
              <a:rPr lang="lv-LV" altLang="lv-LV" b="1" dirty="0">
                <a:latin typeface="Cambria" panose="02040503050406030204" pitchFamily="18" charset="0"/>
              </a:rPr>
              <a:t> </a:t>
            </a:r>
            <a:r>
              <a:rPr lang="lv-LV" altLang="lv-LV" b="1" u="sng" dirty="0">
                <a:latin typeface="Cambria" panose="02040503050406030204" pitchFamily="18" charset="0"/>
              </a:rPr>
              <a:t>iestāšanās gada</a:t>
            </a:r>
            <a:r>
              <a:rPr lang="lv-LV" altLang="lv-LV" b="1" dirty="0">
                <a:latin typeface="Cambria" panose="02040503050406030204" pitchFamily="18" charset="0"/>
              </a:rPr>
              <a:t> – </a:t>
            </a:r>
            <a:r>
              <a:rPr lang="lv-LV" altLang="lv-LV" sz="1200" b="1" i="1" dirty="0">
                <a:latin typeface="Cambria" panose="02040503050406030204" pitchFamily="18" charset="0"/>
              </a:rPr>
              <a:t>silā, </a:t>
            </a:r>
            <a:r>
              <a:rPr lang="lv-LV" altLang="lv-LV" sz="1200" b="1" i="1" dirty="0" err="1">
                <a:latin typeface="Cambria" panose="02040503050406030204" pitchFamily="18" charset="0"/>
              </a:rPr>
              <a:t>mētrājā</a:t>
            </a:r>
            <a:r>
              <a:rPr lang="lv-LV" altLang="lv-LV" sz="1200" b="1" i="1" dirty="0">
                <a:latin typeface="Cambria" panose="02040503050406030204" pitchFamily="18" charset="0"/>
              </a:rPr>
              <a:t>, </a:t>
            </a:r>
            <a:r>
              <a:rPr lang="lv-LV" altLang="lv-LV" sz="1200" b="1" i="1" dirty="0" err="1">
                <a:latin typeface="Cambria" panose="02040503050406030204" pitchFamily="18" charset="0"/>
              </a:rPr>
              <a:t>lānā</a:t>
            </a:r>
            <a:r>
              <a:rPr lang="lv-LV" altLang="lv-LV" sz="1200" b="1" i="1" dirty="0">
                <a:latin typeface="Cambria" panose="02040503050406030204" pitchFamily="18" charset="0"/>
              </a:rPr>
              <a:t>, damaksnī, </a:t>
            </a:r>
            <a:r>
              <a:rPr lang="lv-LV" altLang="lv-LV" sz="1200" b="1" i="1" dirty="0" err="1">
                <a:latin typeface="Cambria" panose="02040503050406030204" pitchFamily="18" charset="0"/>
              </a:rPr>
              <a:t>vērī</a:t>
            </a:r>
            <a:r>
              <a:rPr lang="lv-LV" altLang="lv-LV" sz="1200" b="1" i="1" dirty="0">
                <a:latin typeface="Cambria" panose="02040503050406030204" pitchFamily="18" charset="0"/>
              </a:rPr>
              <a:t>, gāršā, grīnī, slapjajā </a:t>
            </a:r>
            <a:r>
              <a:rPr lang="lv-LV" altLang="lv-LV" sz="1200" b="1" i="1" dirty="0" err="1">
                <a:latin typeface="Cambria" panose="02040503050406030204" pitchFamily="18" charset="0"/>
              </a:rPr>
              <a:t>mētrājā</a:t>
            </a:r>
            <a:r>
              <a:rPr lang="lv-LV" altLang="lv-LV" sz="1200" b="1" i="1" dirty="0">
                <a:latin typeface="Cambria" panose="02040503050406030204" pitchFamily="18" charset="0"/>
              </a:rPr>
              <a:t>, slapjajā damaksnī, slapjajā </a:t>
            </a:r>
            <a:r>
              <a:rPr lang="lv-LV" altLang="lv-LV" sz="1200" b="1" i="1" dirty="0" err="1">
                <a:latin typeface="Cambria" panose="02040503050406030204" pitchFamily="18" charset="0"/>
              </a:rPr>
              <a:t>vērī</a:t>
            </a:r>
            <a:r>
              <a:rPr lang="lv-LV" altLang="lv-LV" sz="1200" b="1" i="1" dirty="0">
                <a:latin typeface="Cambria" panose="02040503050406030204" pitchFamily="18" charset="0"/>
              </a:rPr>
              <a:t>, slapjajā gāršā, viršu </a:t>
            </a:r>
            <a:r>
              <a:rPr lang="lv-LV" altLang="lv-LV" sz="1200" b="1" i="1" dirty="0" err="1">
                <a:latin typeface="Cambria" panose="02040503050406030204" pitchFamily="18" charset="0"/>
              </a:rPr>
              <a:t>ārenī</a:t>
            </a:r>
            <a:r>
              <a:rPr lang="lv-LV" altLang="lv-LV" sz="1200" b="1" i="1" dirty="0">
                <a:latin typeface="Cambria" panose="02040503050406030204" pitchFamily="18" charset="0"/>
              </a:rPr>
              <a:t>, mētru </a:t>
            </a:r>
            <a:r>
              <a:rPr lang="lv-LV" altLang="lv-LV" sz="1200" b="1" i="1" dirty="0" err="1">
                <a:latin typeface="Cambria" panose="02040503050406030204" pitchFamily="18" charset="0"/>
              </a:rPr>
              <a:t>ārenī</a:t>
            </a:r>
            <a:r>
              <a:rPr lang="lv-LV" altLang="lv-LV" sz="1200" b="1" i="1" dirty="0">
                <a:latin typeface="Cambria" panose="02040503050406030204" pitchFamily="18" charset="0"/>
              </a:rPr>
              <a:t>, </a:t>
            </a:r>
            <a:r>
              <a:rPr lang="lv-LV" altLang="lv-LV" sz="1200" b="1" i="1" dirty="0" err="1">
                <a:latin typeface="Cambria" panose="02040503050406030204" pitchFamily="18" charset="0"/>
              </a:rPr>
              <a:t>šaurlapju</a:t>
            </a:r>
            <a:r>
              <a:rPr lang="lv-LV" altLang="lv-LV" sz="1200" b="1" i="1" dirty="0">
                <a:latin typeface="Cambria" panose="02040503050406030204" pitchFamily="18" charset="0"/>
              </a:rPr>
              <a:t> </a:t>
            </a:r>
            <a:r>
              <a:rPr lang="lv-LV" altLang="lv-LV" sz="1200" b="1" i="1" dirty="0" err="1">
                <a:latin typeface="Cambria" panose="02040503050406030204" pitchFamily="18" charset="0"/>
              </a:rPr>
              <a:t>ārenī</a:t>
            </a:r>
            <a:r>
              <a:rPr lang="lv-LV" altLang="lv-LV" sz="1200" b="1" i="1" dirty="0">
                <a:latin typeface="Cambria" panose="02040503050406030204" pitchFamily="18" charset="0"/>
              </a:rPr>
              <a:t>, platlapju </a:t>
            </a:r>
            <a:r>
              <a:rPr lang="lv-LV" altLang="lv-LV" sz="1200" b="1" i="1" dirty="0" err="1">
                <a:latin typeface="Cambria" panose="02040503050406030204" pitchFamily="18" charset="0"/>
              </a:rPr>
              <a:t>ārenī</a:t>
            </a:r>
            <a:r>
              <a:rPr lang="lv-LV" altLang="lv-LV" sz="1200" b="1" i="1" dirty="0">
                <a:latin typeface="Cambria" panose="02040503050406030204" pitchFamily="18" charset="0"/>
              </a:rPr>
              <a:t>, viršu </a:t>
            </a:r>
            <a:r>
              <a:rPr lang="lv-LV" altLang="lv-LV" sz="1200" b="1" i="1" dirty="0" err="1">
                <a:latin typeface="Cambria" panose="02040503050406030204" pitchFamily="18" charset="0"/>
              </a:rPr>
              <a:t>kūdrenī</a:t>
            </a:r>
            <a:r>
              <a:rPr lang="lv-LV" altLang="lv-LV" sz="1200" b="1" i="1" dirty="0">
                <a:latin typeface="Cambria" panose="02040503050406030204" pitchFamily="18" charset="0"/>
              </a:rPr>
              <a:t>, mētru </a:t>
            </a:r>
            <a:r>
              <a:rPr lang="lv-LV" altLang="lv-LV" sz="1200" b="1" i="1" dirty="0" err="1">
                <a:latin typeface="Cambria" panose="02040503050406030204" pitchFamily="18" charset="0"/>
              </a:rPr>
              <a:t>kūdrenī</a:t>
            </a:r>
            <a:r>
              <a:rPr lang="lv-LV" altLang="lv-LV" sz="1200" b="1" i="1" dirty="0">
                <a:latin typeface="Cambria" panose="02040503050406030204" pitchFamily="18" charset="0"/>
              </a:rPr>
              <a:t>, </a:t>
            </a:r>
            <a:r>
              <a:rPr lang="lv-LV" altLang="lv-LV" sz="1200" b="1" i="1" dirty="0" err="1">
                <a:latin typeface="Cambria" panose="02040503050406030204" pitchFamily="18" charset="0"/>
              </a:rPr>
              <a:t>šaurlapju</a:t>
            </a:r>
            <a:r>
              <a:rPr lang="lv-LV" altLang="lv-LV" sz="1200" b="1" i="1" dirty="0">
                <a:latin typeface="Cambria" panose="02040503050406030204" pitchFamily="18" charset="0"/>
              </a:rPr>
              <a:t> </a:t>
            </a:r>
            <a:r>
              <a:rPr lang="lv-LV" altLang="lv-LV" sz="1200" b="1" i="1" dirty="0" err="1">
                <a:latin typeface="Cambria" panose="02040503050406030204" pitchFamily="18" charset="0"/>
              </a:rPr>
              <a:t>kūdrenī</a:t>
            </a:r>
            <a:r>
              <a:rPr lang="lv-LV" altLang="lv-LV" sz="1200" b="1" i="1" dirty="0">
                <a:latin typeface="Cambria" panose="02040503050406030204" pitchFamily="18" charset="0"/>
              </a:rPr>
              <a:t>, platlapju </a:t>
            </a:r>
            <a:r>
              <a:rPr lang="lv-LV" altLang="lv-LV" sz="1200" b="1" i="1" dirty="0" err="1">
                <a:latin typeface="Cambria" panose="02040503050406030204" pitchFamily="18" charset="0"/>
              </a:rPr>
              <a:t>kūdrenī</a:t>
            </a:r>
            <a:endParaRPr lang="lv-LV" altLang="lv-LV" sz="1200" i="1" dirty="0">
              <a:latin typeface="Cambria" panose="02040503050406030204" pitchFamily="18" charset="0"/>
            </a:endParaRPr>
          </a:p>
        </p:txBody>
      </p:sp>
      <p:sp>
        <p:nvSpPr>
          <p:cNvPr id="113689" name="Text Box 25"/>
          <p:cNvSpPr txBox="1">
            <a:spLocks noChangeArrowheads="1"/>
          </p:cNvSpPr>
          <p:nvPr/>
        </p:nvSpPr>
        <p:spPr bwMode="auto">
          <a:xfrm>
            <a:off x="5003800" y="2852738"/>
            <a:ext cx="3903663"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lv-LV" altLang="lv-LV" b="1" u="sng" dirty="0">
                <a:latin typeface="Cambria" panose="02040503050406030204" pitchFamily="18" charset="0"/>
              </a:rPr>
              <a:t>10 kalendāra gadu laikā pēc cirtes gada vai citu faktoru ietekmes iestāšanās gada</a:t>
            </a:r>
            <a:r>
              <a:rPr lang="lv-LV" altLang="lv-LV" b="1" dirty="0">
                <a:latin typeface="Cambria" panose="02040503050406030204" pitchFamily="18" charset="0"/>
              </a:rPr>
              <a:t> – </a:t>
            </a:r>
            <a:r>
              <a:rPr lang="lv-LV" altLang="lv-LV" sz="1200" b="1" i="1" dirty="0">
                <a:latin typeface="Cambria" panose="02040503050406030204" pitchFamily="18" charset="0"/>
              </a:rPr>
              <a:t>purvājā, niedrājā, dumbrājā un liekņā</a:t>
            </a:r>
            <a:r>
              <a:rPr lang="lv-LV" altLang="lv-LV" sz="1200" b="1" i="1" dirty="0"/>
              <a:t>. </a:t>
            </a:r>
          </a:p>
        </p:txBody>
      </p:sp>
      <p:sp>
        <p:nvSpPr>
          <p:cNvPr id="113690" name="Text Box 26"/>
          <p:cNvSpPr txBox="1">
            <a:spLocks noChangeArrowheads="1"/>
          </p:cNvSpPr>
          <p:nvPr/>
        </p:nvSpPr>
        <p:spPr bwMode="auto">
          <a:xfrm>
            <a:off x="663575" y="4308475"/>
            <a:ext cx="8459788"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lv-LV" altLang="lv-LV" b="1" u="sng" dirty="0">
                <a:latin typeface="Cambria" panose="02040503050406030204" pitchFamily="18" charset="0"/>
              </a:rPr>
              <a:t>Galvenie kritēriji atzīšanai par atjaunotu, ja atjaunojamā platībā mežaudzes vidējais koku augstums ir līdz 2 metriem:</a:t>
            </a:r>
          </a:p>
          <a:p>
            <a:pPr algn="just" eaLnBrk="1" hangingPunct="1">
              <a:buFontTx/>
              <a:buAutoNum type="arabicPeriod"/>
            </a:pPr>
            <a:r>
              <a:rPr lang="lv-LV" altLang="lv-LV" b="1" dirty="0">
                <a:latin typeface="Cambria" panose="02040503050406030204" pitchFamily="18" charset="0"/>
              </a:rPr>
              <a:t>koku sugu sastāvs:</a:t>
            </a:r>
          </a:p>
          <a:p>
            <a:pPr algn="just" eaLnBrk="1" hangingPunct="1">
              <a:buFontTx/>
              <a:buChar char="•"/>
            </a:pPr>
            <a:r>
              <a:rPr lang="lv-LV" altLang="lv-LV" b="1" dirty="0">
                <a:latin typeface="Cambria" panose="02040503050406030204" pitchFamily="18" charset="0"/>
              </a:rPr>
              <a:t>noteikti meža tipi, kuros mežaudzi atzīst par atjaunotu, ja tajos atjaunošanās notikusi ar    priedi ( </a:t>
            </a:r>
            <a:r>
              <a:rPr lang="lv-LV" altLang="lv-LV" b="1" i="1" dirty="0">
                <a:latin typeface="Cambria" panose="02040503050406030204" pitchFamily="18" charset="0"/>
              </a:rPr>
              <a:t>silā, </a:t>
            </a:r>
            <a:r>
              <a:rPr lang="lv-LV" altLang="lv-LV" b="1" i="1" dirty="0" err="1">
                <a:latin typeface="Cambria" panose="02040503050406030204" pitchFamily="18" charset="0"/>
              </a:rPr>
              <a:t>mētrājā</a:t>
            </a:r>
            <a:r>
              <a:rPr lang="lv-LV" altLang="lv-LV" b="1" i="1" dirty="0">
                <a:latin typeface="Cambria" panose="02040503050406030204" pitchFamily="18" charset="0"/>
              </a:rPr>
              <a:t>, </a:t>
            </a:r>
            <a:r>
              <a:rPr lang="lv-LV" altLang="lv-LV" b="1" i="1" dirty="0" err="1">
                <a:latin typeface="Cambria" panose="02040503050406030204" pitchFamily="18" charset="0"/>
              </a:rPr>
              <a:t>lānā</a:t>
            </a:r>
            <a:r>
              <a:rPr lang="lv-LV" altLang="lv-LV" b="1" i="1" dirty="0">
                <a:latin typeface="Cambria" panose="02040503050406030204" pitchFamily="18" charset="0"/>
              </a:rPr>
              <a:t>, grīnī, slapjajā </a:t>
            </a:r>
            <a:r>
              <a:rPr lang="lv-LV" altLang="lv-LV" b="1" i="1" dirty="0" err="1">
                <a:latin typeface="Cambria" panose="02040503050406030204" pitchFamily="18" charset="0"/>
              </a:rPr>
              <a:t>mētrājā</a:t>
            </a:r>
            <a:r>
              <a:rPr lang="lv-LV" altLang="lv-LV" b="1" i="1" dirty="0">
                <a:latin typeface="Cambria" panose="02040503050406030204" pitchFamily="18" charset="0"/>
              </a:rPr>
              <a:t>, viršu </a:t>
            </a:r>
            <a:r>
              <a:rPr lang="lv-LV" altLang="lv-LV" b="1" i="1" dirty="0" err="1">
                <a:latin typeface="Cambria" panose="02040503050406030204" pitchFamily="18" charset="0"/>
              </a:rPr>
              <a:t>ārenī</a:t>
            </a:r>
            <a:r>
              <a:rPr lang="lv-LV" altLang="lv-LV" b="1" i="1" dirty="0">
                <a:latin typeface="Cambria" panose="02040503050406030204" pitchFamily="18" charset="0"/>
              </a:rPr>
              <a:t>, viršu </a:t>
            </a:r>
            <a:r>
              <a:rPr lang="lv-LV" altLang="lv-LV" b="1" i="1" dirty="0" err="1">
                <a:latin typeface="Cambria" panose="02040503050406030204" pitchFamily="18" charset="0"/>
              </a:rPr>
              <a:t>kūdrenī</a:t>
            </a:r>
            <a:r>
              <a:rPr lang="lv-LV" altLang="lv-LV" b="1" i="1" dirty="0">
                <a:latin typeface="Cambria" panose="02040503050406030204" pitchFamily="18" charset="0"/>
              </a:rPr>
              <a:t>, mētru </a:t>
            </a:r>
            <a:r>
              <a:rPr lang="lv-LV" altLang="lv-LV" b="1" i="1" dirty="0" err="1">
                <a:latin typeface="Cambria" panose="02040503050406030204" pitchFamily="18" charset="0"/>
              </a:rPr>
              <a:t>ārenī</a:t>
            </a:r>
            <a:r>
              <a:rPr lang="lv-LV" altLang="lv-LV" b="1" i="1" dirty="0">
                <a:latin typeface="Cambria" panose="02040503050406030204" pitchFamily="18" charset="0"/>
              </a:rPr>
              <a:t> un mētru </a:t>
            </a:r>
            <a:r>
              <a:rPr lang="lv-LV" altLang="lv-LV" b="1" i="1" dirty="0" err="1">
                <a:latin typeface="Cambria" panose="02040503050406030204" pitchFamily="18" charset="0"/>
              </a:rPr>
              <a:t>kūdrenī</a:t>
            </a:r>
            <a:r>
              <a:rPr lang="lv-LV" altLang="lv-LV" b="1" dirty="0">
                <a:latin typeface="Cambria" panose="02040503050406030204" pitchFamily="18" charset="0"/>
              </a:rPr>
              <a:t>) ;</a:t>
            </a:r>
          </a:p>
          <a:p>
            <a:pPr algn="just" eaLnBrk="1" hangingPunct="1">
              <a:buFontTx/>
              <a:buChar char="•"/>
            </a:pPr>
            <a:r>
              <a:rPr lang="lv-LV" altLang="lv-LV" b="1" dirty="0">
                <a:latin typeface="Cambria" panose="02040503050406030204" pitchFamily="18" charset="0"/>
              </a:rPr>
              <a:t>pārējos meža tipos atjaunotai mežaudzei ir pieļaujams jebkurš šo noteikumu 1. pielikumā minēto meža koku sugu sastāvs;</a:t>
            </a:r>
          </a:p>
          <a:p>
            <a:pPr algn="just" eaLnBrk="1" hangingPunct="1"/>
            <a:r>
              <a:rPr lang="lv-LV" altLang="lv-LV" b="1" dirty="0">
                <a:latin typeface="Cambria" panose="02040503050406030204" pitchFamily="18" charset="0"/>
              </a:rPr>
              <a:t> 2.    minimālais atjaunotās mežaudzes koku augstums;</a:t>
            </a:r>
          </a:p>
          <a:p>
            <a:pPr algn="just" eaLnBrk="1" hangingPunct="1"/>
            <a:r>
              <a:rPr lang="lv-LV" altLang="lv-LV" b="1" dirty="0">
                <a:latin typeface="Cambria" panose="02040503050406030204" pitchFamily="18" charset="0"/>
              </a:rPr>
              <a:t> 3.    minimālais atjaunotajā platībā ieaugušo koku skaits atkarībā no valdošās koku sugas</a:t>
            </a:r>
          </a:p>
          <a:p>
            <a:pPr eaLnBrk="1" hangingPunct="1">
              <a:buFontTx/>
              <a:buChar char="•"/>
            </a:pPr>
            <a:endParaRPr lang="lv-LV" altLang="lv-LV" b="1" dirty="0">
              <a:latin typeface="Cambria" panose="02040503050406030204" pitchFamily="18" charset="0"/>
            </a:endParaRPr>
          </a:p>
        </p:txBody>
      </p:sp>
      <p:sp>
        <p:nvSpPr>
          <p:cNvPr id="29705" name="Text Box 32"/>
          <p:cNvSpPr txBox="1">
            <a:spLocks noChangeArrowheads="1"/>
          </p:cNvSpPr>
          <p:nvPr/>
        </p:nvSpPr>
        <p:spPr bwMode="auto">
          <a:xfrm>
            <a:off x="7935913" y="1987550"/>
            <a:ext cx="184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endParaRPr lang="lv-LV" altLang="lv-LV"/>
          </a:p>
        </p:txBody>
      </p:sp>
      <p:sp>
        <p:nvSpPr>
          <p:cNvPr id="113697" name="AutoShape 33"/>
          <p:cNvSpPr>
            <a:spLocks noChangeArrowheads="1"/>
          </p:cNvSpPr>
          <p:nvPr/>
        </p:nvSpPr>
        <p:spPr bwMode="auto">
          <a:xfrm>
            <a:off x="4716463" y="836613"/>
            <a:ext cx="4176712" cy="1798637"/>
          </a:xfrm>
          <a:prstGeom prst="irregularSeal1">
            <a:avLst/>
          </a:prstGeom>
          <a:solidFill>
            <a:srgbClr val="CCFF99"/>
          </a:solidFill>
          <a:ln w="9525">
            <a:solidFill>
              <a:schemeClr val="tx1"/>
            </a:solidFill>
            <a:miter lim="800000"/>
            <a:headEnd/>
            <a:tailEnd/>
          </a:ln>
        </p:spPr>
        <p:txBody>
          <a:bodyPr wrap="none" anchor="ct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eaLnBrk="1" hangingPunct="1"/>
            <a:r>
              <a:rPr lang="lv-LV" altLang="lv-LV" sz="1200" b="1"/>
              <a:t>atjaunotajai mežaudzei </a:t>
            </a:r>
          </a:p>
          <a:p>
            <a:pPr algn="ctr" eaLnBrk="1" hangingPunct="1"/>
            <a:r>
              <a:rPr lang="lv-LV" altLang="lv-LV" sz="1200" b="1"/>
              <a:t>jāatbilst koptas mežaudzes</a:t>
            </a:r>
          </a:p>
          <a:p>
            <a:pPr algn="ctr" eaLnBrk="1" hangingPunct="1"/>
            <a:r>
              <a:rPr lang="lv-LV" altLang="lv-LV" sz="1200" b="1"/>
              <a:t> kritērijiem (</a:t>
            </a:r>
            <a:r>
              <a:rPr lang="lv-LV" altLang="lv-LV" sz="1200" b="1" u="sng"/>
              <a:t>2. posms)</a:t>
            </a:r>
          </a:p>
        </p:txBody>
      </p:sp>
      <p:grpSp>
        <p:nvGrpSpPr>
          <p:cNvPr id="3" name="Group 38"/>
          <p:cNvGrpSpPr>
            <a:grpSpLocks/>
          </p:cNvGrpSpPr>
          <p:nvPr/>
        </p:nvGrpSpPr>
        <p:grpSpPr bwMode="auto">
          <a:xfrm>
            <a:off x="827881" y="1048544"/>
            <a:ext cx="5976938" cy="1169541"/>
            <a:chOff x="612" y="663"/>
            <a:chExt cx="3765" cy="845"/>
          </a:xfrm>
        </p:grpSpPr>
        <p:sp>
          <p:nvSpPr>
            <p:cNvPr id="29709" name="Text Box 31"/>
            <p:cNvSpPr txBox="1">
              <a:spLocks noChangeArrowheads="1"/>
            </p:cNvSpPr>
            <p:nvPr/>
          </p:nvSpPr>
          <p:spPr bwMode="auto">
            <a:xfrm>
              <a:off x="612" y="663"/>
              <a:ext cx="3765" cy="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lv-LV" altLang="lv-LV" b="1" u="sng" dirty="0">
                  <a:latin typeface="Cambria" panose="02040503050406030204" pitchFamily="18" charset="0"/>
                </a:rPr>
                <a:t>Ietverti atšķirīgi kritēriji</a:t>
              </a:r>
              <a:r>
                <a:rPr lang="lv-LV" altLang="lv-LV" b="1" dirty="0">
                  <a:latin typeface="Cambria" panose="02040503050406030204" pitchFamily="18" charset="0"/>
                </a:rPr>
                <a:t> mežaudzes atzīšanai</a:t>
              </a:r>
            </a:p>
            <a:p>
              <a:pPr eaLnBrk="1" hangingPunct="1"/>
              <a:r>
                <a:rPr lang="lv-LV" altLang="lv-LV" b="1" dirty="0">
                  <a:latin typeface="Cambria" panose="02040503050406030204" pitchFamily="18" charset="0"/>
                </a:rPr>
                <a:t>par atjaunotu, ja atjaunojamā platībā mežaudzes </a:t>
              </a:r>
            </a:p>
            <a:p>
              <a:pPr eaLnBrk="1" hangingPunct="1"/>
              <a:r>
                <a:rPr lang="lv-LV" altLang="lv-LV" b="1" dirty="0">
                  <a:latin typeface="Cambria" panose="02040503050406030204" pitchFamily="18" charset="0"/>
                </a:rPr>
                <a:t>vidējais koku augstums ir:</a:t>
              </a:r>
            </a:p>
            <a:p>
              <a:pPr eaLnBrk="1" hangingPunct="1">
                <a:buFontTx/>
                <a:buChar char="•"/>
              </a:pPr>
              <a:r>
                <a:rPr lang="lv-LV" altLang="lv-LV" b="1" dirty="0">
                  <a:latin typeface="Cambria" panose="02040503050406030204" pitchFamily="18" charset="0"/>
                </a:rPr>
                <a:t> līdz 2 metriem;</a:t>
              </a:r>
            </a:p>
            <a:p>
              <a:pPr eaLnBrk="1" hangingPunct="1">
                <a:buFontTx/>
                <a:buChar char="•"/>
              </a:pPr>
              <a:r>
                <a:rPr lang="lv-LV" altLang="lv-LV" b="1" dirty="0">
                  <a:latin typeface="Cambria" panose="02040503050406030204" pitchFamily="18" charset="0"/>
                </a:rPr>
                <a:t> virs 2metriem</a:t>
              </a:r>
            </a:p>
          </p:txBody>
        </p:sp>
        <p:sp>
          <p:nvSpPr>
            <p:cNvPr id="29710" name="Line 34"/>
            <p:cNvSpPr>
              <a:spLocks noChangeShapeType="1"/>
            </p:cNvSpPr>
            <p:nvPr/>
          </p:nvSpPr>
          <p:spPr bwMode="auto">
            <a:xfrm>
              <a:off x="1565" y="1389"/>
              <a:ext cx="136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lv-LV"/>
            </a:p>
          </p:txBody>
        </p:sp>
      </p:grpSp>
      <p:sp>
        <p:nvSpPr>
          <p:cNvPr id="113699" name="Text Box 35"/>
          <p:cNvSpPr txBox="1">
            <a:spLocks noChangeArrowheads="1"/>
          </p:cNvSpPr>
          <p:nvPr/>
        </p:nvSpPr>
        <p:spPr bwMode="auto">
          <a:xfrm>
            <a:off x="1692275" y="2133600"/>
            <a:ext cx="3967163"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defRPr>
            </a:lvl1pPr>
            <a:lvl2pPr>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lvl="1" eaLnBrk="1" hangingPunct="1">
              <a:spcBef>
                <a:spcPct val="20000"/>
              </a:spcBef>
              <a:buFont typeface="Wingdings" panose="05000000000000000000" pitchFamily="2" charset="2"/>
              <a:buNone/>
            </a:pPr>
            <a:r>
              <a:rPr lang="lv-LV" altLang="lv-LV" b="1" u="sng" dirty="0"/>
              <a:t>Meža atjaunošanas termiņi 5 un 10 gadi</a:t>
            </a:r>
          </a:p>
          <a:p>
            <a:pPr eaLnBrk="1" hangingPunct="1"/>
            <a:endParaRPr lang="lv-LV" altLang="lv-LV" dirty="0"/>
          </a:p>
        </p:txBody>
      </p:sp>
    </p:spTree>
    <p:extLst>
      <p:ext uri="{BB962C8B-B14F-4D97-AF65-F5344CB8AC3E}">
        <p14:creationId xmlns:p14="http://schemas.microsoft.com/office/powerpoint/2010/main" val="3673614285"/>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3697"/>
                                        </p:tgtEl>
                                        <p:attrNameLst>
                                          <p:attrName>style.visibility</p:attrName>
                                        </p:attrNameLst>
                                      </p:cBhvr>
                                      <p:to>
                                        <p:strVal val="visible"/>
                                      </p:to>
                                    </p:set>
                                    <p:anim calcmode="lin" valueType="num">
                                      <p:cBhvr additive="base">
                                        <p:cTn id="13" dur="500" fill="hold"/>
                                        <p:tgtEl>
                                          <p:spTgt spid="113697"/>
                                        </p:tgtEl>
                                        <p:attrNameLst>
                                          <p:attrName>ppt_x</p:attrName>
                                        </p:attrNameLst>
                                      </p:cBhvr>
                                      <p:tavLst>
                                        <p:tav tm="0">
                                          <p:val>
                                            <p:strVal val="#ppt_x"/>
                                          </p:val>
                                        </p:tav>
                                        <p:tav tm="100000">
                                          <p:val>
                                            <p:strVal val="#ppt_x"/>
                                          </p:val>
                                        </p:tav>
                                      </p:tavLst>
                                    </p:anim>
                                    <p:anim calcmode="lin" valueType="num">
                                      <p:cBhvr additive="base">
                                        <p:cTn id="14" dur="500" fill="hold"/>
                                        <p:tgtEl>
                                          <p:spTgt spid="11369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3699"/>
                                        </p:tgtEl>
                                        <p:attrNameLst>
                                          <p:attrName>style.visibility</p:attrName>
                                        </p:attrNameLst>
                                      </p:cBhvr>
                                      <p:to>
                                        <p:strVal val="visible"/>
                                      </p:to>
                                    </p:set>
                                    <p:anim calcmode="lin" valueType="num">
                                      <p:cBhvr additive="base">
                                        <p:cTn id="19" dur="500" fill="hold"/>
                                        <p:tgtEl>
                                          <p:spTgt spid="113699"/>
                                        </p:tgtEl>
                                        <p:attrNameLst>
                                          <p:attrName>ppt_x</p:attrName>
                                        </p:attrNameLst>
                                      </p:cBhvr>
                                      <p:tavLst>
                                        <p:tav tm="0">
                                          <p:val>
                                            <p:strVal val="#ppt_x"/>
                                          </p:val>
                                        </p:tav>
                                        <p:tav tm="100000">
                                          <p:val>
                                            <p:strVal val="#ppt_x"/>
                                          </p:val>
                                        </p:tav>
                                      </p:tavLst>
                                    </p:anim>
                                    <p:anim calcmode="lin" valueType="num">
                                      <p:cBhvr additive="base">
                                        <p:cTn id="20" dur="500" fill="hold"/>
                                        <p:tgtEl>
                                          <p:spTgt spid="113699"/>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3688"/>
                                        </p:tgtEl>
                                        <p:attrNameLst>
                                          <p:attrName>style.visibility</p:attrName>
                                        </p:attrNameLst>
                                      </p:cBhvr>
                                      <p:to>
                                        <p:strVal val="visible"/>
                                      </p:to>
                                    </p:set>
                                    <p:anim calcmode="lin" valueType="num">
                                      <p:cBhvr additive="base">
                                        <p:cTn id="31" dur="500" fill="hold"/>
                                        <p:tgtEl>
                                          <p:spTgt spid="113688"/>
                                        </p:tgtEl>
                                        <p:attrNameLst>
                                          <p:attrName>ppt_x</p:attrName>
                                        </p:attrNameLst>
                                      </p:cBhvr>
                                      <p:tavLst>
                                        <p:tav tm="0">
                                          <p:val>
                                            <p:strVal val="#ppt_x"/>
                                          </p:val>
                                        </p:tav>
                                        <p:tav tm="100000">
                                          <p:val>
                                            <p:strVal val="#ppt_x"/>
                                          </p:val>
                                        </p:tav>
                                      </p:tavLst>
                                    </p:anim>
                                    <p:anim calcmode="lin" valueType="num">
                                      <p:cBhvr additive="base">
                                        <p:cTn id="32" dur="500" fill="hold"/>
                                        <p:tgtEl>
                                          <p:spTgt spid="113688"/>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13689"/>
                                        </p:tgtEl>
                                        <p:attrNameLst>
                                          <p:attrName>style.visibility</p:attrName>
                                        </p:attrNameLst>
                                      </p:cBhvr>
                                      <p:to>
                                        <p:strVal val="visible"/>
                                      </p:to>
                                    </p:set>
                                    <p:anim calcmode="lin" valueType="num">
                                      <p:cBhvr additive="base">
                                        <p:cTn id="37" dur="500" fill="hold"/>
                                        <p:tgtEl>
                                          <p:spTgt spid="113689"/>
                                        </p:tgtEl>
                                        <p:attrNameLst>
                                          <p:attrName>ppt_x</p:attrName>
                                        </p:attrNameLst>
                                      </p:cBhvr>
                                      <p:tavLst>
                                        <p:tav tm="0">
                                          <p:val>
                                            <p:strVal val="#ppt_x"/>
                                          </p:val>
                                        </p:tav>
                                        <p:tav tm="100000">
                                          <p:val>
                                            <p:strVal val="#ppt_x"/>
                                          </p:val>
                                        </p:tav>
                                      </p:tavLst>
                                    </p:anim>
                                    <p:anim calcmode="lin" valueType="num">
                                      <p:cBhvr additive="base">
                                        <p:cTn id="38" dur="500" fill="hold"/>
                                        <p:tgtEl>
                                          <p:spTgt spid="113689"/>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3690"/>
                                        </p:tgtEl>
                                        <p:attrNameLst>
                                          <p:attrName>style.visibility</p:attrName>
                                        </p:attrNameLst>
                                      </p:cBhvr>
                                      <p:to>
                                        <p:strVal val="visible"/>
                                      </p:to>
                                    </p:set>
                                    <p:anim calcmode="lin" valueType="num">
                                      <p:cBhvr additive="base">
                                        <p:cTn id="43" dur="500" fill="hold"/>
                                        <p:tgtEl>
                                          <p:spTgt spid="113690"/>
                                        </p:tgtEl>
                                        <p:attrNameLst>
                                          <p:attrName>ppt_x</p:attrName>
                                        </p:attrNameLst>
                                      </p:cBhvr>
                                      <p:tavLst>
                                        <p:tav tm="0">
                                          <p:val>
                                            <p:strVal val="#ppt_x"/>
                                          </p:val>
                                        </p:tav>
                                        <p:tav tm="100000">
                                          <p:val>
                                            <p:strVal val="#ppt_x"/>
                                          </p:val>
                                        </p:tav>
                                      </p:tavLst>
                                    </p:anim>
                                    <p:anim calcmode="lin" valueType="num">
                                      <p:cBhvr additive="base">
                                        <p:cTn id="44" dur="500" fill="hold"/>
                                        <p:tgtEl>
                                          <p:spTgt spid="1136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88" grpId="0"/>
      <p:bldP spid="113689" grpId="0"/>
      <p:bldP spid="113690" grpId="0"/>
      <p:bldP spid="113697" grpId="0" animBg="1"/>
      <p:bldP spid="11369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11188" y="188913"/>
            <a:ext cx="8229600" cy="647700"/>
          </a:xfrm>
        </p:spPr>
        <p:txBody>
          <a:bodyPr/>
          <a:lstStyle/>
          <a:p>
            <a:pPr algn="ctr"/>
            <a:r>
              <a:rPr lang="lv-LV" altLang="lv-LV" sz="2400" b="1" dirty="0" smtClean="0">
                <a:solidFill>
                  <a:srgbClr val="006600"/>
                </a:solidFill>
                <a:latin typeface="Cambria" panose="02040503050406030204" pitchFamily="18" charset="0"/>
              </a:rPr>
              <a:t>MEŽA  ATJAUNOŠANA UN KOPŠANA</a:t>
            </a:r>
          </a:p>
        </p:txBody>
      </p:sp>
      <p:sp>
        <p:nvSpPr>
          <p:cNvPr id="129027" name="Rectangle 3"/>
          <p:cNvSpPr>
            <a:spLocks noGrp="1" noChangeArrowheads="1"/>
          </p:cNvSpPr>
          <p:nvPr>
            <p:ph idx="1"/>
          </p:nvPr>
        </p:nvSpPr>
        <p:spPr bwMode="auto">
          <a:xfrm>
            <a:off x="611188" y="836613"/>
            <a:ext cx="8229600" cy="2808287"/>
          </a:xfrm>
        </p:spPr>
        <p:txBody>
          <a:bodyPr wrap="square" numCol="1" anchor="t" anchorCtr="0" compatLnSpc="1">
            <a:prstTxWarp prst="textNoShape">
              <a:avLst/>
            </a:prstTxWarp>
          </a:bodyPr>
          <a:lstStyle/>
          <a:p>
            <a:pPr marL="533400" indent="-533400" algn="ctr">
              <a:lnSpc>
                <a:spcPct val="80000"/>
              </a:lnSpc>
              <a:buFontTx/>
              <a:buNone/>
            </a:pPr>
            <a:r>
              <a:rPr lang="lv-LV" altLang="lv-LV" sz="1800" b="1" u="sng" dirty="0" smtClean="0">
                <a:latin typeface="Cambria" panose="02040503050406030204" pitchFamily="18" charset="0"/>
              </a:rPr>
              <a:t>2. posms</a:t>
            </a:r>
          </a:p>
          <a:p>
            <a:pPr marL="914400" lvl="1" indent="-457200" algn="ctr">
              <a:lnSpc>
                <a:spcPct val="80000"/>
              </a:lnSpc>
              <a:buFont typeface="Wingdings" panose="05000000000000000000" pitchFamily="2" charset="2"/>
              <a:buNone/>
            </a:pPr>
            <a:r>
              <a:rPr lang="lv-LV" altLang="lv-LV" b="1" u="sng" dirty="0" smtClean="0">
                <a:latin typeface="Cambria" panose="02040503050406030204" pitchFamily="18" charset="0"/>
              </a:rPr>
              <a:t>Atjaunotās jaunaudzes kopšana</a:t>
            </a:r>
          </a:p>
          <a:p>
            <a:pPr marL="914400" lvl="1" indent="-457200" algn="ctr">
              <a:lnSpc>
                <a:spcPct val="80000"/>
              </a:lnSpc>
              <a:buFont typeface="Wingdings" panose="05000000000000000000" pitchFamily="2" charset="2"/>
              <a:buNone/>
            </a:pPr>
            <a:r>
              <a:rPr lang="lv-LV" altLang="lv-LV" b="1" i="1" dirty="0" smtClean="0">
                <a:latin typeface="Cambria" panose="02040503050406030204" pitchFamily="18" charset="0"/>
              </a:rPr>
              <a:t>(</a:t>
            </a:r>
            <a:r>
              <a:rPr lang="lv-LV" altLang="lv-LV" sz="1600" b="1" i="1" dirty="0" smtClean="0">
                <a:latin typeface="Cambria" panose="02040503050406030204" pitchFamily="18" charset="0"/>
              </a:rPr>
              <a:t>vidējais koku augstums no </a:t>
            </a:r>
            <a:r>
              <a:rPr lang="lv-LV" altLang="lv-LV" sz="1600" b="1" i="1" u="sng" dirty="0" smtClean="0">
                <a:latin typeface="Cambria" panose="02040503050406030204" pitchFamily="18" charset="0"/>
              </a:rPr>
              <a:t>diviem līdz 10 metriem</a:t>
            </a:r>
            <a:r>
              <a:rPr lang="lv-LV" altLang="lv-LV" sz="1600" b="1" i="1" dirty="0" smtClean="0">
                <a:latin typeface="Cambria" panose="02040503050406030204" pitchFamily="18" charset="0"/>
              </a:rPr>
              <a:t>)</a:t>
            </a:r>
          </a:p>
          <a:p>
            <a:pPr marL="533400" indent="-533400">
              <a:lnSpc>
                <a:spcPct val="80000"/>
              </a:lnSpc>
              <a:buFontTx/>
              <a:buNone/>
            </a:pPr>
            <a:r>
              <a:rPr lang="lv-LV" altLang="lv-LV" sz="1800" b="1" u="sng" dirty="0" smtClean="0">
                <a:latin typeface="Cambria" panose="02040503050406030204" pitchFamily="18" charset="0"/>
              </a:rPr>
              <a:t>  Nosacījumi</a:t>
            </a:r>
            <a:r>
              <a:rPr lang="lv-LV" altLang="lv-LV" sz="1800" b="1" dirty="0" smtClean="0">
                <a:latin typeface="Cambria" panose="02040503050406030204" pitchFamily="18" charset="0"/>
              </a:rPr>
              <a:t>: </a:t>
            </a:r>
          </a:p>
          <a:p>
            <a:pPr marL="533400" indent="-533400" algn="just">
              <a:lnSpc>
                <a:spcPct val="80000"/>
              </a:lnSpc>
              <a:buFontTx/>
              <a:buNone/>
            </a:pPr>
            <a:r>
              <a:rPr lang="lv-LV" altLang="lv-LV" sz="1800" b="1" dirty="0" smtClean="0">
                <a:latin typeface="Cambria" panose="02040503050406030204" pitchFamily="18" charset="0"/>
              </a:rPr>
              <a:t>         Atjaunoto jaunaudzi jāizkopj atbilstoši šo noteikumu nosacījumiem (ja H&gt;2m):</a:t>
            </a:r>
          </a:p>
          <a:p>
            <a:pPr marL="533400" indent="-533400" algn="just">
              <a:lnSpc>
                <a:spcPct val="80000"/>
              </a:lnSpc>
            </a:pPr>
            <a:r>
              <a:rPr lang="lv-LV" altLang="lv-LV" sz="1800" b="1" dirty="0" smtClean="0">
                <a:latin typeface="Cambria" panose="02040503050406030204" pitchFamily="18" charset="0"/>
              </a:rPr>
              <a:t>ne vēlāk kā piektajā kalendāra gadā pēc mežaudzes atzīšanas par atjaunotu, ja mežaudzes valdošās sugas koki ir lapu koki;</a:t>
            </a:r>
          </a:p>
          <a:p>
            <a:pPr marL="533400" indent="-533400" algn="just">
              <a:lnSpc>
                <a:spcPct val="80000"/>
              </a:lnSpc>
            </a:pPr>
            <a:r>
              <a:rPr lang="lv-LV" altLang="lv-LV" sz="1800" b="1" dirty="0" smtClean="0">
                <a:latin typeface="Cambria" panose="02040503050406030204" pitchFamily="18" charset="0"/>
              </a:rPr>
              <a:t>ne vēlāk kā desmitajā kalendāra gadā pēc mežaudzes atzīšanas par atjaunotu, ja mežaudzes valdošās sugas koki ir skuju koki</a:t>
            </a:r>
            <a:r>
              <a:rPr lang="lv-LV" altLang="lv-LV" sz="1800" dirty="0" smtClean="0">
                <a:latin typeface="Cambria" panose="02040503050406030204" pitchFamily="18" charset="0"/>
              </a:rPr>
              <a:t> </a:t>
            </a:r>
          </a:p>
        </p:txBody>
      </p:sp>
      <p:sp>
        <p:nvSpPr>
          <p:cNvPr id="129029" name="Text Box 5"/>
          <p:cNvSpPr txBox="1">
            <a:spLocks noChangeArrowheads="1"/>
          </p:cNvSpPr>
          <p:nvPr/>
        </p:nvSpPr>
        <p:spPr bwMode="auto">
          <a:xfrm>
            <a:off x="900113" y="3860800"/>
            <a:ext cx="8064500" cy="256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just" eaLnBrk="1" hangingPunct="1"/>
            <a:r>
              <a:rPr lang="lv-LV" altLang="lv-LV" sz="1800" b="1" u="sng" dirty="0">
                <a:latin typeface="Cambria" panose="02040503050406030204" pitchFamily="18" charset="0"/>
              </a:rPr>
              <a:t>Galvenie kritēriji mežaudzes atzīšanai par koptu:</a:t>
            </a:r>
          </a:p>
          <a:p>
            <a:pPr algn="just" eaLnBrk="1" hangingPunct="1">
              <a:buFontTx/>
              <a:buAutoNum type="arabicPeriod"/>
            </a:pPr>
            <a:r>
              <a:rPr lang="lv-LV" altLang="lv-LV" sz="1800" b="1" dirty="0">
                <a:latin typeface="Cambria" panose="02040503050406030204" pitchFamily="18" charset="0"/>
              </a:rPr>
              <a:t>koku sugu sastāvs:</a:t>
            </a:r>
          </a:p>
          <a:p>
            <a:pPr algn="just" eaLnBrk="1" hangingPunct="1">
              <a:buFontTx/>
              <a:buChar char="•"/>
            </a:pPr>
            <a:r>
              <a:rPr lang="lv-LV" altLang="lv-LV" sz="1800" b="1" dirty="0">
                <a:latin typeface="Cambria" panose="02040503050406030204" pitchFamily="18" charset="0"/>
              </a:rPr>
              <a:t>noteikti meža tipi, kuros mežaudzi atzīst par koptu, ja tajos valdošā koku suga ir priede (saskaņā ar šajos noteikumos noteiktajām  mežaudzes atjaunošanas prasībām);</a:t>
            </a:r>
          </a:p>
          <a:p>
            <a:pPr algn="just" eaLnBrk="1" hangingPunct="1">
              <a:buFontTx/>
              <a:buChar char="•"/>
            </a:pPr>
            <a:r>
              <a:rPr lang="lv-LV" altLang="lv-LV" sz="1800" b="1" dirty="0">
                <a:latin typeface="Cambria" panose="02040503050406030204" pitchFamily="18" charset="0"/>
              </a:rPr>
              <a:t>pārējos meža tipos koptajai mežaudzei ir pieļaujams jebkurš šo noteikumu 1. pielikumā minēto meža koku sugu sastāvs; </a:t>
            </a:r>
          </a:p>
          <a:p>
            <a:pPr algn="just" eaLnBrk="1" hangingPunct="1"/>
            <a:r>
              <a:rPr lang="lv-LV" altLang="lv-LV" sz="1800" b="1" dirty="0">
                <a:latin typeface="Cambria" panose="02040503050406030204" pitchFamily="18" charset="0"/>
              </a:rPr>
              <a:t>2. </a:t>
            </a:r>
            <a:r>
              <a:rPr lang="lv-LV" altLang="lv-LV" sz="1800" b="1" u="sng" dirty="0">
                <a:latin typeface="Cambria" panose="02040503050406030204" pitchFamily="18" charset="0"/>
              </a:rPr>
              <a:t>maksimālais koku skaits </a:t>
            </a:r>
            <a:r>
              <a:rPr lang="lv-LV" altLang="lv-LV" sz="1800" b="1" dirty="0">
                <a:latin typeface="Cambria" panose="02040503050406030204" pitchFamily="18" charset="0"/>
              </a:rPr>
              <a:t>mežaudzes pirmajā stāvā pēc kopšanas, atbilstoši valdošās koku sugas koku  vidējam augstumam;</a:t>
            </a:r>
            <a:endParaRPr lang="lv-LV" altLang="lv-LV" sz="1800" b="1" u="sng" dirty="0">
              <a:latin typeface="Cambria" panose="02040503050406030204" pitchFamily="18" charset="0"/>
            </a:endParaRPr>
          </a:p>
        </p:txBody>
      </p:sp>
    </p:spTree>
    <p:extLst>
      <p:ext uri="{BB962C8B-B14F-4D97-AF65-F5344CB8AC3E}">
        <p14:creationId xmlns:p14="http://schemas.microsoft.com/office/powerpoint/2010/main" val="83939798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9027">
                                            <p:txEl>
                                              <p:pRg st="0" end="0"/>
                                            </p:txEl>
                                          </p:spTgt>
                                        </p:tgtEl>
                                        <p:attrNameLst>
                                          <p:attrName>style.visibility</p:attrName>
                                        </p:attrNameLst>
                                      </p:cBhvr>
                                      <p:to>
                                        <p:strVal val="visible"/>
                                      </p:to>
                                    </p:set>
                                    <p:anim calcmode="lin" valueType="num">
                                      <p:cBhvr additive="base">
                                        <p:cTn id="7" dur="500" fill="hold"/>
                                        <p:tgtEl>
                                          <p:spTgt spid="12902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902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9027">
                                            <p:txEl>
                                              <p:pRg st="1" end="1"/>
                                            </p:txEl>
                                          </p:spTgt>
                                        </p:tgtEl>
                                        <p:attrNameLst>
                                          <p:attrName>style.visibility</p:attrName>
                                        </p:attrNameLst>
                                      </p:cBhvr>
                                      <p:to>
                                        <p:strVal val="visible"/>
                                      </p:to>
                                    </p:set>
                                    <p:anim calcmode="lin" valueType="num">
                                      <p:cBhvr additive="base">
                                        <p:cTn id="11" dur="500" fill="hold"/>
                                        <p:tgtEl>
                                          <p:spTgt spid="12902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29027">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9027">
                                            <p:txEl>
                                              <p:pRg st="2" end="2"/>
                                            </p:txEl>
                                          </p:spTgt>
                                        </p:tgtEl>
                                        <p:attrNameLst>
                                          <p:attrName>style.visibility</p:attrName>
                                        </p:attrNameLst>
                                      </p:cBhvr>
                                      <p:to>
                                        <p:strVal val="visible"/>
                                      </p:to>
                                    </p:set>
                                    <p:anim calcmode="lin" valueType="num">
                                      <p:cBhvr additive="base">
                                        <p:cTn id="15" dur="500" fill="hold"/>
                                        <p:tgtEl>
                                          <p:spTgt spid="129027">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290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9027">
                                            <p:txEl>
                                              <p:pRg st="3" end="3"/>
                                            </p:txEl>
                                          </p:spTgt>
                                        </p:tgtEl>
                                        <p:attrNameLst>
                                          <p:attrName>style.visibility</p:attrName>
                                        </p:attrNameLst>
                                      </p:cBhvr>
                                      <p:to>
                                        <p:strVal val="visible"/>
                                      </p:to>
                                    </p:set>
                                    <p:anim calcmode="lin" valueType="num">
                                      <p:cBhvr additive="base">
                                        <p:cTn id="21" dur="500" fill="hold"/>
                                        <p:tgtEl>
                                          <p:spTgt spid="129027">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2902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29027">
                                            <p:txEl>
                                              <p:pRg st="4" end="4"/>
                                            </p:txEl>
                                          </p:spTgt>
                                        </p:tgtEl>
                                        <p:attrNameLst>
                                          <p:attrName>style.visibility</p:attrName>
                                        </p:attrNameLst>
                                      </p:cBhvr>
                                      <p:to>
                                        <p:strVal val="visible"/>
                                      </p:to>
                                    </p:set>
                                    <p:anim calcmode="lin" valueType="num">
                                      <p:cBhvr additive="base">
                                        <p:cTn id="27" dur="500" fill="hold"/>
                                        <p:tgtEl>
                                          <p:spTgt spid="129027">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2902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29027">
                                            <p:txEl>
                                              <p:pRg st="5" end="5"/>
                                            </p:txEl>
                                          </p:spTgt>
                                        </p:tgtEl>
                                        <p:attrNameLst>
                                          <p:attrName>style.visibility</p:attrName>
                                        </p:attrNameLst>
                                      </p:cBhvr>
                                      <p:to>
                                        <p:strVal val="visible"/>
                                      </p:to>
                                    </p:set>
                                    <p:anim calcmode="lin" valueType="num">
                                      <p:cBhvr additive="base">
                                        <p:cTn id="33" dur="500" fill="hold"/>
                                        <p:tgtEl>
                                          <p:spTgt spid="129027">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2902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29027">
                                            <p:txEl>
                                              <p:pRg st="6" end="6"/>
                                            </p:txEl>
                                          </p:spTgt>
                                        </p:tgtEl>
                                        <p:attrNameLst>
                                          <p:attrName>style.visibility</p:attrName>
                                        </p:attrNameLst>
                                      </p:cBhvr>
                                      <p:to>
                                        <p:strVal val="visible"/>
                                      </p:to>
                                    </p:set>
                                    <p:anim calcmode="lin" valueType="num">
                                      <p:cBhvr additive="base">
                                        <p:cTn id="39" dur="500" fill="hold"/>
                                        <p:tgtEl>
                                          <p:spTgt spid="129027">
                                            <p:txEl>
                                              <p:pRg st="6" end="6"/>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2902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29029"/>
                                        </p:tgtEl>
                                        <p:attrNameLst>
                                          <p:attrName>style.visibility</p:attrName>
                                        </p:attrNameLst>
                                      </p:cBhvr>
                                      <p:to>
                                        <p:strVal val="visible"/>
                                      </p:to>
                                    </p:set>
                                    <p:anim calcmode="lin" valueType="num">
                                      <p:cBhvr additive="base">
                                        <p:cTn id="45" dur="500" fill="hold"/>
                                        <p:tgtEl>
                                          <p:spTgt spid="129029"/>
                                        </p:tgtEl>
                                        <p:attrNameLst>
                                          <p:attrName>ppt_x</p:attrName>
                                        </p:attrNameLst>
                                      </p:cBhvr>
                                      <p:tavLst>
                                        <p:tav tm="0">
                                          <p:val>
                                            <p:strVal val="#ppt_x"/>
                                          </p:val>
                                        </p:tav>
                                        <p:tav tm="100000">
                                          <p:val>
                                            <p:strVal val="#ppt_x"/>
                                          </p:val>
                                        </p:tav>
                                      </p:tavLst>
                                    </p:anim>
                                    <p:anim calcmode="lin" valueType="num">
                                      <p:cBhvr additive="base">
                                        <p:cTn id="46" dur="500" fill="hold"/>
                                        <p:tgtEl>
                                          <p:spTgt spid="1290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7" grpId="0" build="p"/>
      <p:bldP spid="12902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68313" y="188913"/>
            <a:ext cx="8229600" cy="647700"/>
          </a:xfrm>
        </p:spPr>
        <p:txBody>
          <a:bodyPr/>
          <a:lstStyle/>
          <a:p>
            <a:pPr algn="ctr"/>
            <a:r>
              <a:rPr lang="lv-LV" altLang="lv-LV" sz="2400" b="1" dirty="0" smtClean="0">
                <a:solidFill>
                  <a:srgbClr val="006600"/>
                </a:solidFill>
                <a:latin typeface="Cambria" panose="02040503050406030204" pitchFamily="18" charset="0"/>
              </a:rPr>
              <a:t>MEŽA  ATJAUNOŠANA</a:t>
            </a:r>
          </a:p>
        </p:txBody>
      </p:sp>
      <p:sp>
        <p:nvSpPr>
          <p:cNvPr id="30723" name="Rectangle 3"/>
          <p:cNvSpPr>
            <a:spLocks noGrp="1" noChangeArrowheads="1"/>
          </p:cNvSpPr>
          <p:nvPr>
            <p:ph idx="1"/>
          </p:nvPr>
        </p:nvSpPr>
        <p:spPr bwMode="auto">
          <a:xfrm>
            <a:off x="735013" y="1341438"/>
            <a:ext cx="8229600" cy="5040312"/>
          </a:xfrm>
        </p:spPr>
        <p:txBody>
          <a:bodyPr wrap="square" numCol="1" anchor="t" anchorCtr="0" compatLnSpc="1">
            <a:prstTxWarp prst="textNoShape">
              <a:avLst/>
            </a:prstTxWarp>
          </a:bodyPr>
          <a:lstStyle/>
          <a:p>
            <a:pPr>
              <a:buFontTx/>
              <a:buNone/>
            </a:pPr>
            <a:r>
              <a:rPr lang="lv-LV" altLang="lv-LV" sz="2000" b="1" dirty="0" smtClean="0">
                <a:latin typeface="Cambria" panose="02040503050406030204" pitchFamily="18" charset="0"/>
              </a:rPr>
              <a:t>Minimālais nepieciešamais ieaugušo koku skaits, lai mežaudzi atzītu par atjaunotu: </a:t>
            </a:r>
          </a:p>
          <a:p>
            <a:pPr>
              <a:buFontTx/>
              <a:buNone/>
            </a:pPr>
            <a:endParaRPr lang="lv-LV" altLang="lv-LV" sz="2000" b="1" dirty="0" smtClean="0">
              <a:latin typeface="Cambria" panose="02040503050406030204" pitchFamily="18" charset="0"/>
            </a:endParaRPr>
          </a:p>
          <a:p>
            <a:pPr>
              <a:buFontTx/>
              <a:buNone/>
            </a:pPr>
            <a:endParaRPr lang="lv-LV" altLang="lv-LV" sz="2000" b="1" dirty="0" smtClean="0">
              <a:latin typeface="Cambria" panose="02040503050406030204" pitchFamily="18" charset="0"/>
            </a:endParaRPr>
          </a:p>
          <a:p>
            <a:pPr>
              <a:buFontTx/>
              <a:buNone/>
            </a:pPr>
            <a:endParaRPr lang="lv-LV" altLang="lv-LV" sz="2000" b="1" dirty="0" smtClean="0">
              <a:latin typeface="Cambria" panose="02040503050406030204" pitchFamily="18" charset="0"/>
            </a:endParaRPr>
          </a:p>
          <a:p>
            <a:pPr>
              <a:buFontTx/>
              <a:buNone/>
            </a:pPr>
            <a:endParaRPr lang="lv-LV" altLang="lv-LV" sz="2000" b="1" dirty="0" smtClean="0">
              <a:latin typeface="Cambria" panose="02040503050406030204" pitchFamily="18" charset="0"/>
            </a:endParaRPr>
          </a:p>
          <a:p>
            <a:pPr>
              <a:buFontTx/>
              <a:buNone/>
            </a:pPr>
            <a:endParaRPr lang="lv-LV" altLang="lv-LV" sz="2000" b="1" dirty="0" smtClean="0">
              <a:latin typeface="Cambria" panose="02040503050406030204" pitchFamily="18" charset="0"/>
            </a:endParaRPr>
          </a:p>
          <a:p>
            <a:pPr>
              <a:buFontTx/>
              <a:buNone/>
            </a:pPr>
            <a:r>
              <a:rPr lang="lv-LV" altLang="lv-LV" sz="2000" b="1" dirty="0" smtClean="0">
                <a:latin typeface="Cambria" panose="02040503050406030204" pitchFamily="18" charset="0"/>
              </a:rPr>
              <a:t>  Minimālais atjaunotās mežaudzes augstums:</a:t>
            </a:r>
          </a:p>
          <a:p>
            <a:pPr>
              <a:buFontTx/>
              <a:buNone/>
            </a:pPr>
            <a:r>
              <a:rPr lang="lv-LV" altLang="lv-LV" sz="2000" b="1" dirty="0" smtClean="0">
                <a:latin typeface="Cambria" panose="02040503050406030204" pitchFamily="18" charset="0"/>
              </a:rPr>
              <a:t>          skuju kokiem            0,1metrs</a:t>
            </a:r>
          </a:p>
          <a:p>
            <a:pPr>
              <a:buFontTx/>
              <a:buNone/>
            </a:pPr>
            <a:r>
              <a:rPr lang="lv-LV" altLang="lv-LV" sz="2000" b="1" dirty="0" smtClean="0">
                <a:latin typeface="Cambria" panose="02040503050406030204" pitchFamily="18" charset="0"/>
              </a:rPr>
              <a:t>          lapu kokiem              0,2 metri</a:t>
            </a:r>
          </a:p>
          <a:p>
            <a:pPr>
              <a:buFontTx/>
              <a:buNone/>
            </a:pPr>
            <a:r>
              <a:rPr lang="lv-LV" altLang="lv-LV" sz="2000" b="1" dirty="0" smtClean="0">
                <a:latin typeface="Cambria" panose="02040503050406030204" pitchFamily="18" charset="0"/>
              </a:rPr>
              <a:t>  </a:t>
            </a:r>
          </a:p>
          <a:p>
            <a:pPr>
              <a:buFontTx/>
              <a:buNone/>
            </a:pPr>
            <a:r>
              <a:rPr lang="lv-LV" altLang="lv-LV" sz="2000" b="1" dirty="0" smtClean="0">
                <a:latin typeface="Cambria" panose="02040503050406030204" pitchFamily="18" charset="0"/>
              </a:rPr>
              <a:t>  Maksimālā platība, kurā mežaudze nav atjaunota, nedrīkst būt  lielāka par </a:t>
            </a:r>
            <a:r>
              <a:rPr lang="lv-LV" altLang="lv-LV" sz="2000" b="1" u="sng" dirty="0" smtClean="0">
                <a:latin typeface="Cambria" panose="02040503050406030204" pitchFamily="18" charset="0"/>
              </a:rPr>
              <a:t>20 procentiem</a:t>
            </a:r>
            <a:r>
              <a:rPr lang="lv-LV" altLang="lv-LV" sz="2000" b="1" dirty="0" smtClean="0">
                <a:latin typeface="Cambria" panose="02040503050406030204" pitchFamily="18" charset="0"/>
              </a:rPr>
              <a:t> no atjaunojamās platības</a:t>
            </a:r>
          </a:p>
        </p:txBody>
      </p:sp>
      <p:sp>
        <p:nvSpPr>
          <p:cNvPr id="30724" name="Text Box 8"/>
          <p:cNvSpPr txBox="1">
            <a:spLocks noChangeArrowheads="1"/>
          </p:cNvSpPr>
          <p:nvPr/>
        </p:nvSpPr>
        <p:spPr bwMode="auto">
          <a:xfrm>
            <a:off x="935038" y="5445125"/>
            <a:ext cx="80295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endParaRPr lang="lv-LV" altLang="lv-LV" sz="1000"/>
          </a:p>
        </p:txBody>
      </p:sp>
      <p:graphicFrame>
        <p:nvGraphicFramePr>
          <p:cNvPr id="2" name="Tabula 1"/>
          <p:cNvGraphicFramePr>
            <a:graphicFrameLocks noGrp="1"/>
          </p:cNvGraphicFramePr>
          <p:nvPr/>
        </p:nvGraphicFramePr>
        <p:xfrm>
          <a:off x="1547813" y="2133600"/>
          <a:ext cx="6096000" cy="1562642"/>
        </p:xfrm>
        <a:graphic>
          <a:graphicData uri="http://schemas.openxmlformats.org/drawingml/2006/table">
            <a:tbl>
              <a:tblPr/>
              <a:tblGrid>
                <a:gridCol w="3048000"/>
                <a:gridCol w="3048000"/>
              </a:tblGrid>
              <a:tr h="369888">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lv-LV" altLang="lv-LV" sz="1800" b="1" i="0" u="none" strike="noStrike" cap="none" normalizeH="0" baseline="0" smtClean="0">
                          <a:ln>
                            <a:noFill/>
                          </a:ln>
                          <a:solidFill>
                            <a:schemeClr val="tx1"/>
                          </a:solidFill>
                          <a:effectLst/>
                          <a:latin typeface="Calibri" panose="020F0502020204030204" pitchFamily="34" charset="0"/>
                        </a:rPr>
                        <a:t>Priedei</a:t>
                      </a:r>
                    </a:p>
                  </a:txBody>
                  <a:tcPr marT="45673" marB="4567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lv-LV" altLang="lv-LV" sz="1800" b="1" i="0" u="none" strike="noStrike" cap="none" normalizeH="0" baseline="0" smtClean="0">
                          <a:ln>
                            <a:noFill/>
                          </a:ln>
                          <a:solidFill>
                            <a:schemeClr val="tx1"/>
                          </a:solidFill>
                          <a:effectLst/>
                          <a:latin typeface="Calibri" panose="020F0502020204030204" pitchFamily="34" charset="0"/>
                        </a:rPr>
                        <a:t>3000 koki/ha</a:t>
                      </a:r>
                      <a:r>
                        <a:rPr kumimoji="0" lang="lv-LV" altLang="lv-LV" sz="1800" b="1" i="0" u="none" strike="noStrike" cap="none" normalizeH="0" baseline="0" smtClean="0">
                          <a:ln>
                            <a:noFill/>
                          </a:ln>
                          <a:solidFill>
                            <a:srgbClr val="FFFFFF"/>
                          </a:solidFill>
                          <a:effectLst/>
                          <a:latin typeface="Calibri" panose="020F0502020204030204" pitchFamily="34" charset="0"/>
                        </a:rPr>
                        <a:t>..k</a:t>
                      </a:r>
                    </a:p>
                  </a:txBody>
                  <a:tcPr marT="45673" marB="4567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lv-LV" altLang="lv-LV" sz="1800" b="1" i="0" u="none" strike="noStrike" cap="none" normalizeH="0" baseline="0" smtClean="0">
                          <a:ln>
                            <a:noFill/>
                          </a:ln>
                          <a:solidFill>
                            <a:srgbClr val="000000"/>
                          </a:solidFill>
                          <a:effectLst/>
                          <a:latin typeface="Calibri" panose="020F0502020204030204" pitchFamily="34" charset="0"/>
                        </a:rPr>
                        <a:t>Cietiem lapu kokiem</a:t>
                      </a:r>
                    </a:p>
                  </a:txBody>
                  <a:tcPr marT="45673" marB="4567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lv-LV" altLang="lv-LV" sz="1800" b="1" i="0" u="none" strike="noStrike" cap="none" normalizeH="0" baseline="0" smtClean="0">
                          <a:ln>
                            <a:noFill/>
                          </a:ln>
                          <a:solidFill>
                            <a:srgbClr val="000000"/>
                          </a:solidFill>
                          <a:effectLst/>
                          <a:latin typeface="Calibri" panose="020F0502020204030204" pitchFamily="34" charset="0"/>
                        </a:rPr>
                        <a:t>1500 koki/ha</a:t>
                      </a:r>
                    </a:p>
                  </a:txBody>
                  <a:tcPr marT="45673" marB="4567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2325">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lv-LV" altLang="lv-LV" sz="1800" b="1" i="0" u="none" strike="noStrike" cap="none" normalizeH="0" baseline="0" smtClean="0">
                          <a:ln>
                            <a:noFill/>
                          </a:ln>
                          <a:solidFill>
                            <a:srgbClr val="000000"/>
                          </a:solidFill>
                          <a:effectLst/>
                          <a:latin typeface="Calibri" panose="020F0502020204030204" pitchFamily="34" charset="0"/>
                        </a:rPr>
                        <a:t>Pārējām koku sugām</a:t>
                      </a:r>
                    </a:p>
                  </a:txBody>
                  <a:tcPr marT="45673" marB="4567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lv-LV" altLang="lv-LV" sz="1800" b="1" i="0" u="none" strike="noStrike" cap="none" normalizeH="0" baseline="0" smtClean="0">
                          <a:ln>
                            <a:noFill/>
                          </a:ln>
                          <a:solidFill>
                            <a:srgbClr val="000000"/>
                          </a:solidFill>
                          <a:effectLst/>
                          <a:latin typeface="Calibri" panose="020F0502020204030204" pitchFamily="34" charset="0"/>
                        </a:rPr>
                        <a:t>2000</a:t>
                      </a:r>
                      <a:r>
                        <a:rPr kumimoji="0" lang="lv-LV" altLang="lv-LV" sz="1800" b="0" i="0" u="none" strike="noStrike" cap="none" normalizeH="0" baseline="0" smtClean="0">
                          <a:ln>
                            <a:noFill/>
                          </a:ln>
                          <a:solidFill>
                            <a:srgbClr val="000000"/>
                          </a:solidFill>
                          <a:effectLst/>
                          <a:latin typeface="Calibri" panose="020F0502020204030204" pitchFamily="34" charset="0"/>
                        </a:rPr>
                        <a:t> </a:t>
                      </a:r>
                      <a:r>
                        <a:rPr kumimoji="0" lang="lv-LV" altLang="lv-LV" sz="1800" b="1" i="0" u="none" strike="noStrike" cap="none" normalizeH="0" baseline="0" smtClean="0">
                          <a:ln>
                            <a:noFill/>
                          </a:ln>
                          <a:solidFill>
                            <a:srgbClr val="000000"/>
                          </a:solidFill>
                          <a:effectLst/>
                          <a:latin typeface="Calibri" panose="020F0502020204030204" pitchFamily="34" charset="0"/>
                        </a:rPr>
                        <a:t>koki/ha</a:t>
                      </a:r>
                    </a:p>
                    <a:p>
                      <a:pPr marL="0" marR="0" lvl="0" indent="0" algn="l" defTabSz="914400" rtl="0" eaLnBrk="1" fontAlgn="base" latinLnBrk="0" hangingPunct="1">
                        <a:lnSpc>
                          <a:spcPct val="100000"/>
                        </a:lnSpc>
                        <a:spcBef>
                          <a:spcPct val="0"/>
                        </a:spcBef>
                        <a:spcAft>
                          <a:spcPct val="0"/>
                        </a:spcAft>
                        <a:buClrTx/>
                        <a:buSzTx/>
                        <a:buFontTx/>
                        <a:buNone/>
                        <a:tabLst/>
                      </a:pPr>
                      <a:r>
                        <a:rPr kumimoji="0" lang="lv-LV" altLang="lv-LV" sz="1200" b="0" i="0" u="none" strike="noStrike" cap="none" normalizeH="0" baseline="0" smtClean="0">
                          <a:ln>
                            <a:noFill/>
                          </a:ln>
                          <a:solidFill>
                            <a:srgbClr val="000000"/>
                          </a:solidFill>
                          <a:effectLst/>
                          <a:latin typeface="Calibri" panose="020F0502020204030204" pitchFamily="34" charset="0"/>
                        </a:rPr>
                        <a:t>(M pie viena celma uzskaita ne vairāk kā 4 atvases</a:t>
                      </a:r>
                      <a:r>
                        <a:rPr kumimoji="0" lang="lv-LV" altLang="lv-LV" sz="1800" b="0" i="0" u="none" strike="noStrike" cap="none" normalizeH="0" baseline="0" smtClean="0">
                          <a:ln>
                            <a:noFill/>
                          </a:ln>
                          <a:solidFill>
                            <a:srgbClr val="000000"/>
                          </a:solidFill>
                          <a:effectLst/>
                          <a:latin typeface="Calibri" panose="020F0502020204030204" pitchFamily="34" charset="0"/>
                        </a:rPr>
                        <a:t>)</a:t>
                      </a:r>
                    </a:p>
                  </a:txBody>
                  <a:tcPr marT="45673" marB="4567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244880319"/>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500063" y="333375"/>
            <a:ext cx="8229600" cy="922338"/>
          </a:xfrm>
        </p:spPr>
        <p:txBody>
          <a:bodyPr rtlCol="0">
            <a:normAutofit/>
          </a:bodyPr>
          <a:lstStyle/>
          <a:p>
            <a:pPr algn="ctr" fontAlgn="auto">
              <a:spcAft>
                <a:spcPts val="0"/>
              </a:spcAft>
              <a:defRPr/>
            </a:pPr>
            <a:r>
              <a:rPr lang="lv-LV" altLang="lv-LV" sz="2400" b="1" dirty="0" smtClean="0">
                <a:solidFill>
                  <a:srgbClr val="006600"/>
                </a:solidFill>
                <a:effectLst>
                  <a:outerShdw blurRad="38100" dist="38100" dir="2700000" algn="tl">
                    <a:srgbClr val="C0C0C0"/>
                  </a:outerShdw>
                </a:effectLst>
                <a:latin typeface="Cambria" panose="02040503050406030204" pitchFamily="18" charset="0"/>
              </a:rPr>
              <a:t>MEŽA IEAUDZĒŠANA</a:t>
            </a:r>
          </a:p>
        </p:txBody>
      </p:sp>
      <p:sp>
        <p:nvSpPr>
          <p:cNvPr id="36867" name="Rectangle 3"/>
          <p:cNvSpPr>
            <a:spLocks noGrp="1" noChangeArrowheads="1"/>
          </p:cNvSpPr>
          <p:nvPr>
            <p:ph idx="1"/>
          </p:nvPr>
        </p:nvSpPr>
        <p:spPr bwMode="auto">
          <a:xfrm>
            <a:off x="900113" y="1255713"/>
            <a:ext cx="7859712" cy="4525962"/>
          </a:xfrm>
        </p:spPr>
        <p:txBody>
          <a:bodyPr wrap="square" numCol="1" anchor="t" anchorCtr="0" compatLnSpc="1">
            <a:prstTxWarp prst="textNoShape">
              <a:avLst/>
            </a:prstTxWarp>
          </a:bodyPr>
          <a:lstStyle/>
          <a:p>
            <a:pPr>
              <a:lnSpc>
                <a:spcPct val="80000"/>
              </a:lnSpc>
              <a:buFontTx/>
              <a:buNone/>
            </a:pPr>
            <a:endParaRPr lang="lv-LV" altLang="lv-LV" sz="900" b="1" dirty="0" smtClean="0"/>
          </a:p>
          <a:p>
            <a:pPr>
              <a:lnSpc>
                <a:spcPct val="80000"/>
              </a:lnSpc>
              <a:buFontTx/>
              <a:buNone/>
            </a:pPr>
            <a:endParaRPr lang="lv-LV" altLang="lv-LV" sz="1400" b="1" dirty="0" smtClean="0"/>
          </a:p>
          <a:p>
            <a:pPr algn="ctr">
              <a:lnSpc>
                <a:spcPct val="80000"/>
              </a:lnSpc>
              <a:buFontTx/>
              <a:buNone/>
            </a:pPr>
            <a:endParaRPr lang="lv-LV" altLang="lv-LV" sz="2000" b="1" dirty="0" smtClean="0"/>
          </a:p>
          <a:p>
            <a:pPr>
              <a:lnSpc>
                <a:spcPct val="80000"/>
              </a:lnSpc>
              <a:buFontTx/>
              <a:buNone/>
            </a:pPr>
            <a:r>
              <a:rPr lang="lv-LV" altLang="lv-LV" sz="2000" b="1" dirty="0" smtClean="0">
                <a:solidFill>
                  <a:srgbClr val="006600"/>
                </a:solidFill>
                <a:latin typeface="Cambria" panose="02040503050406030204" pitchFamily="18" charset="0"/>
              </a:rPr>
              <a:t>MEŽA LIKUMS</a:t>
            </a:r>
            <a:r>
              <a:rPr lang="lv-LV" altLang="lv-LV" sz="2000" b="1" dirty="0" smtClean="0">
                <a:latin typeface="Cambria" panose="02040503050406030204" pitchFamily="18" charset="0"/>
              </a:rPr>
              <a:t/>
            </a:r>
            <a:br>
              <a:rPr lang="lv-LV" altLang="lv-LV" sz="2000" b="1" dirty="0" smtClean="0">
                <a:latin typeface="Cambria" panose="02040503050406030204" pitchFamily="18" charset="0"/>
              </a:rPr>
            </a:br>
            <a:endParaRPr lang="lv-LV" altLang="lv-LV" sz="2000" b="1" dirty="0" smtClean="0">
              <a:latin typeface="Cambria" panose="02040503050406030204" pitchFamily="18" charset="0"/>
            </a:endParaRPr>
          </a:p>
        </p:txBody>
      </p:sp>
      <p:sp>
        <p:nvSpPr>
          <p:cNvPr id="36868" name="Taisnstūris 1"/>
          <p:cNvSpPr>
            <a:spLocks noChangeArrowheads="1"/>
          </p:cNvSpPr>
          <p:nvPr/>
        </p:nvSpPr>
        <p:spPr bwMode="auto">
          <a:xfrm>
            <a:off x="1187450" y="2951163"/>
            <a:ext cx="751046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just"/>
            <a:r>
              <a:rPr lang="lv-LV" altLang="lv-LV" sz="2400" b="1" dirty="0">
                <a:latin typeface="Cambria" panose="02040503050406030204" pitchFamily="18" charset="0"/>
              </a:rPr>
              <a:t>22.pants </a:t>
            </a:r>
          </a:p>
          <a:p>
            <a:pPr algn="just"/>
            <a:r>
              <a:rPr lang="lv-LV" altLang="lv-LV" sz="2400" b="1" dirty="0">
                <a:latin typeface="Cambria" panose="02040503050406030204" pitchFamily="18" charset="0"/>
              </a:rPr>
              <a:t>Zemes īpašniekam vai tiesiskajam valdītājam ir tiesības ieaudzēt mežu, ja vien šīs tiesības neierobežo normatīvie akti.</a:t>
            </a:r>
          </a:p>
        </p:txBody>
      </p:sp>
    </p:spTree>
    <p:extLst>
      <p:ext uri="{BB962C8B-B14F-4D97-AF65-F5344CB8AC3E}">
        <p14:creationId xmlns:p14="http://schemas.microsoft.com/office/powerpoint/2010/main" val="157256057"/>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528638" y="188913"/>
            <a:ext cx="8229600" cy="647700"/>
          </a:xfrm>
        </p:spPr>
        <p:txBody>
          <a:bodyPr/>
          <a:lstStyle/>
          <a:p>
            <a:pPr algn="ctr"/>
            <a:r>
              <a:rPr lang="lv-LV" altLang="lv-LV" sz="2400" b="1" dirty="0" smtClean="0">
                <a:solidFill>
                  <a:srgbClr val="006600"/>
                </a:solidFill>
                <a:latin typeface="Cambria" panose="02040503050406030204" pitchFamily="18" charset="0"/>
              </a:rPr>
              <a:t>MEŽA IEAUDZĒŠANA UN KOPŠANA</a:t>
            </a:r>
          </a:p>
        </p:txBody>
      </p:sp>
      <p:sp>
        <p:nvSpPr>
          <p:cNvPr id="38915" name="Rectangle 3"/>
          <p:cNvSpPr>
            <a:spLocks noGrp="1" noChangeArrowheads="1"/>
          </p:cNvSpPr>
          <p:nvPr>
            <p:ph idx="1"/>
          </p:nvPr>
        </p:nvSpPr>
        <p:spPr bwMode="auto">
          <a:xfrm>
            <a:off x="395288" y="1196975"/>
            <a:ext cx="8497887" cy="5472113"/>
          </a:xfrm>
        </p:spPr>
        <p:txBody>
          <a:bodyPr wrap="square" numCol="1" anchor="t" anchorCtr="0" compatLnSpc="1">
            <a:prstTxWarp prst="textNoShape">
              <a:avLst/>
            </a:prstTxWarp>
          </a:bodyPr>
          <a:lstStyle/>
          <a:p>
            <a:pPr>
              <a:buFontTx/>
              <a:buNone/>
            </a:pPr>
            <a:r>
              <a:rPr lang="lv-LV" altLang="lv-LV" sz="1800" b="1" dirty="0" smtClean="0"/>
              <a:t>     </a:t>
            </a:r>
            <a:endParaRPr lang="lv-LV" altLang="lv-LV" sz="1800" dirty="0" smtClean="0"/>
          </a:p>
        </p:txBody>
      </p:sp>
      <p:sp>
        <p:nvSpPr>
          <p:cNvPr id="38916" name="Text Box 4"/>
          <p:cNvSpPr txBox="1">
            <a:spLocks noChangeArrowheads="1"/>
          </p:cNvSpPr>
          <p:nvPr/>
        </p:nvSpPr>
        <p:spPr bwMode="auto">
          <a:xfrm>
            <a:off x="971550" y="3141663"/>
            <a:ext cx="76327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just" eaLnBrk="1" hangingPunct="1"/>
            <a:endParaRPr lang="lv-LV" altLang="lv-LV" sz="1600"/>
          </a:p>
        </p:txBody>
      </p:sp>
      <p:sp>
        <p:nvSpPr>
          <p:cNvPr id="38917" name="Rectangle 5"/>
          <p:cNvSpPr>
            <a:spLocks noChangeArrowheads="1"/>
          </p:cNvSpPr>
          <p:nvPr/>
        </p:nvSpPr>
        <p:spPr bwMode="auto">
          <a:xfrm>
            <a:off x="755650" y="838200"/>
            <a:ext cx="8064500" cy="313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lv-LV" altLang="lv-LV" sz="1800" b="1" u="sng" dirty="0">
                <a:latin typeface="Cambria" panose="02040503050406030204" pitchFamily="18" charset="0"/>
              </a:rPr>
              <a:t>Kritēriji mežaudzes atzīšanai par ieaudzētu</a:t>
            </a:r>
            <a:r>
              <a:rPr lang="en-US" altLang="lv-LV" sz="1800" b="1" u="sng" dirty="0">
                <a:latin typeface="Cambria" panose="02040503050406030204" pitchFamily="18" charset="0"/>
              </a:rPr>
              <a:t>: </a:t>
            </a:r>
            <a:br>
              <a:rPr lang="en-US" altLang="lv-LV" sz="1800" b="1" u="sng" dirty="0">
                <a:latin typeface="Cambria" panose="02040503050406030204" pitchFamily="18" charset="0"/>
              </a:rPr>
            </a:br>
            <a:r>
              <a:rPr lang="en-US" altLang="lv-LV" sz="1800" b="1" dirty="0">
                <a:latin typeface="Cambria" panose="02040503050406030204" pitchFamily="18" charset="0"/>
              </a:rPr>
              <a:t/>
            </a:r>
            <a:br>
              <a:rPr lang="en-US" altLang="lv-LV" sz="1800" b="1" dirty="0">
                <a:latin typeface="Cambria" panose="02040503050406030204" pitchFamily="18" charset="0"/>
              </a:rPr>
            </a:br>
            <a:r>
              <a:rPr lang="en-US" altLang="lv-LV" sz="1800" b="1" dirty="0">
                <a:latin typeface="Cambria" panose="02040503050406030204" pitchFamily="18" charset="0"/>
              </a:rPr>
              <a:t>1. </a:t>
            </a:r>
            <a:r>
              <a:rPr lang="en-US" altLang="lv-LV" sz="1800" b="1" dirty="0" err="1">
                <a:latin typeface="Cambria" panose="02040503050406030204" pitchFamily="18" charset="0"/>
              </a:rPr>
              <a:t>minimālais</a:t>
            </a:r>
            <a:r>
              <a:rPr lang="en-US" altLang="lv-LV" sz="1800" b="1" dirty="0">
                <a:latin typeface="Cambria" panose="02040503050406030204" pitchFamily="18" charset="0"/>
              </a:rPr>
              <a:t> </a:t>
            </a:r>
            <a:r>
              <a:rPr lang="en-US" altLang="lv-LV" sz="1800" b="1" dirty="0" err="1">
                <a:latin typeface="Cambria" panose="02040503050406030204" pitchFamily="18" charset="0"/>
              </a:rPr>
              <a:t>ieaudzētās</a:t>
            </a:r>
            <a:r>
              <a:rPr lang="en-US" altLang="lv-LV" sz="1800" b="1" dirty="0">
                <a:latin typeface="Cambria" panose="02040503050406030204" pitchFamily="18" charset="0"/>
              </a:rPr>
              <a:t> </a:t>
            </a:r>
            <a:r>
              <a:rPr lang="en-US" altLang="lv-LV" sz="1800" b="1" dirty="0" err="1">
                <a:latin typeface="Cambria" panose="02040503050406030204" pitchFamily="18" charset="0"/>
              </a:rPr>
              <a:t>mežaudzes</a:t>
            </a:r>
            <a:r>
              <a:rPr lang="en-US" altLang="lv-LV" sz="1800" b="1" dirty="0">
                <a:latin typeface="Cambria" panose="02040503050406030204" pitchFamily="18" charset="0"/>
              </a:rPr>
              <a:t> </a:t>
            </a:r>
            <a:r>
              <a:rPr lang="en-US" altLang="lv-LV" sz="1800" b="1" dirty="0" err="1">
                <a:latin typeface="Cambria" panose="02040503050406030204" pitchFamily="18" charset="0"/>
              </a:rPr>
              <a:t>koku</a:t>
            </a:r>
            <a:r>
              <a:rPr lang="en-US" altLang="lv-LV" sz="1800" b="1" dirty="0">
                <a:latin typeface="Cambria" panose="02040503050406030204" pitchFamily="18" charset="0"/>
              </a:rPr>
              <a:t> </a:t>
            </a:r>
            <a:r>
              <a:rPr lang="en-US" altLang="lv-LV" sz="1800" b="1" dirty="0" err="1">
                <a:latin typeface="Cambria" panose="02040503050406030204" pitchFamily="18" charset="0"/>
              </a:rPr>
              <a:t>augstums</a:t>
            </a:r>
            <a:r>
              <a:rPr lang="lv-LV" altLang="lv-LV" sz="1800" b="1" dirty="0">
                <a:latin typeface="Cambria" panose="02040503050406030204" pitchFamily="18" charset="0"/>
              </a:rPr>
              <a:t> (skuju kokiem- 0,10m, lapu kokiem – 0,20m;</a:t>
            </a:r>
          </a:p>
          <a:p>
            <a:pPr eaLnBrk="1" hangingPunct="1"/>
            <a:r>
              <a:rPr lang="en-US" altLang="lv-LV" sz="1800" b="1" dirty="0">
                <a:latin typeface="Cambria" panose="02040503050406030204" pitchFamily="18" charset="0"/>
              </a:rPr>
              <a:t> </a:t>
            </a:r>
            <a:endParaRPr lang="lv-LV" altLang="lv-LV" sz="1800" b="1" dirty="0">
              <a:latin typeface="Cambria" panose="02040503050406030204" pitchFamily="18" charset="0"/>
            </a:endParaRPr>
          </a:p>
          <a:p>
            <a:pPr eaLnBrk="1" hangingPunct="1"/>
            <a:r>
              <a:rPr lang="en-US" altLang="lv-LV" sz="1800" b="1" dirty="0">
                <a:latin typeface="Cambria" panose="02040503050406030204" pitchFamily="18" charset="0"/>
              </a:rPr>
              <a:t>2. </a:t>
            </a:r>
            <a:r>
              <a:rPr lang="en-US" altLang="lv-LV" sz="1800" b="1" dirty="0" err="1">
                <a:latin typeface="Cambria" panose="02040503050406030204" pitchFamily="18" charset="0"/>
              </a:rPr>
              <a:t>ieaudzētajā</a:t>
            </a:r>
            <a:r>
              <a:rPr lang="en-US" altLang="lv-LV" sz="1800" b="1" dirty="0">
                <a:latin typeface="Cambria" panose="02040503050406030204" pitchFamily="18" charset="0"/>
              </a:rPr>
              <a:t> </a:t>
            </a:r>
            <a:r>
              <a:rPr lang="en-US" altLang="lv-LV" sz="1800" b="1" dirty="0" err="1">
                <a:latin typeface="Cambria" panose="02040503050406030204" pitchFamily="18" charset="0"/>
              </a:rPr>
              <a:t>platībā</a:t>
            </a:r>
            <a:r>
              <a:rPr lang="en-US" altLang="lv-LV" sz="1800" b="1" dirty="0">
                <a:latin typeface="Cambria" panose="02040503050406030204" pitchFamily="18" charset="0"/>
              </a:rPr>
              <a:t> </a:t>
            </a:r>
            <a:r>
              <a:rPr lang="en-US" altLang="lv-LV" sz="1800" b="1" dirty="0" err="1">
                <a:latin typeface="Cambria" panose="02040503050406030204" pitchFamily="18" charset="0"/>
              </a:rPr>
              <a:t>minimālais</a:t>
            </a:r>
            <a:r>
              <a:rPr lang="en-US" altLang="lv-LV" sz="1800" b="1" dirty="0">
                <a:latin typeface="Cambria" panose="02040503050406030204" pitchFamily="18" charset="0"/>
              </a:rPr>
              <a:t> </a:t>
            </a:r>
            <a:r>
              <a:rPr lang="en-US" altLang="lv-LV" sz="1800" b="1" dirty="0" err="1">
                <a:latin typeface="Cambria" panose="02040503050406030204" pitchFamily="18" charset="0"/>
              </a:rPr>
              <a:t>nepieciešamais</a:t>
            </a:r>
            <a:r>
              <a:rPr lang="en-US" altLang="lv-LV" sz="1800" b="1" dirty="0">
                <a:latin typeface="Cambria" panose="02040503050406030204" pitchFamily="18" charset="0"/>
              </a:rPr>
              <a:t> </a:t>
            </a:r>
            <a:r>
              <a:rPr lang="en-US" altLang="lv-LV" sz="1800" b="1" dirty="0" err="1">
                <a:latin typeface="Cambria" panose="02040503050406030204" pitchFamily="18" charset="0"/>
              </a:rPr>
              <a:t>kopējais</a:t>
            </a:r>
            <a:r>
              <a:rPr lang="en-US" altLang="lv-LV" sz="1800" b="1" dirty="0">
                <a:latin typeface="Cambria" panose="02040503050406030204" pitchFamily="18" charset="0"/>
              </a:rPr>
              <a:t> </a:t>
            </a:r>
            <a:r>
              <a:rPr lang="en-US" altLang="lv-LV" sz="1800" b="1" dirty="0" err="1">
                <a:latin typeface="Cambria" panose="02040503050406030204" pitchFamily="18" charset="0"/>
              </a:rPr>
              <a:t>ieaugušo</a:t>
            </a:r>
            <a:r>
              <a:rPr lang="en-US" altLang="lv-LV" sz="1800" b="1" dirty="0">
                <a:latin typeface="Cambria" panose="02040503050406030204" pitchFamily="18" charset="0"/>
              </a:rPr>
              <a:t> </a:t>
            </a:r>
            <a:r>
              <a:rPr lang="en-US" altLang="lv-LV" sz="1800" b="1" dirty="0" err="1">
                <a:latin typeface="Cambria" panose="02040503050406030204" pitchFamily="18" charset="0"/>
              </a:rPr>
              <a:t>koku</a:t>
            </a:r>
            <a:r>
              <a:rPr lang="en-US" altLang="lv-LV" sz="1800" b="1" dirty="0">
                <a:latin typeface="Cambria" panose="02040503050406030204" pitchFamily="18" charset="0"/>
              </a:rPr>
              <a:t> </a:t>
            </a:r>
            <a:r>
              <a:rPr lang="en-US" altLang="lv-LV" sz="1800" b="1" dirty="0" err="1">
                <a:latin typeface="Cambria" panose="02040503050406030204" pitchFamily="18" charset="0"/>
              </a:rPr>
              <a:t>skaits</a:t>
            </a:r>
            <a:r>
              <a:rPr lang="en-US" altLang="lv-LV" sz="1800" b="1" dirty="0">
                <a:latin typeface="Cambria" panose="02040503050406030204" pitchFamily="18" charset="0"/>
              </a:rPr>
              <a:t> </a:t>
            </a:r>
            <a:r>
              <a:rPr lang="en-US" altLang="lv-LV" sz="1800" b="1" dirty="0" err="1">
                <a:latin typeface="Cambria" panose="02040503050406030204" pitchFamily="18" charset="0"/>
              </a:rPr>
              <a:t>atkarībā</a:t>
            </a:r>
            <a:r>
              <a:rPr lang="en-US" altLang="lv-LV" sz="1800" b="1" dirty="0">
                <a:latin typeface="Cambria" panose="02040503050406030204" pitchFamily="18" charset="0"/>
              </a:rPr>
              <a:t> no </a:t>
            </a:r>
            <a:r>
              <a:rPr lang="en-US" altLang="lv-LV" sz="1800" b="1" dirty="0" err="1">
                <a:latin typeface="Cambria" panose="02040503050406030204" pitchFamily="18" charset="0"/>
              </a:rPr>
              <a:t>valdošās</a:t>
            </a:r>
            <a:r>
              <a:rPr lang="en-US" altLang="lv-LV" sz="1800" b="1" dirty="0">
                <a:latin typeface="Cambria" panose="02040503050406030204" pitchFamily="18" charset="0"/>
              </a:rPr>
              <a:t> </a:t>
            </a:r>
            <a:r>
              <a:rPr lang="en-US" altLang="lv-LV" sz="1800" b="1" dirty="0" err="1">
                <a:latin typeface="Cambria" panose="02040503050406030204" pitchFamily="18" charset="0"/>
              </a:rPr>
              <a:t>koku</a:t>
            </a:r>
            <a:r>
              <a:rPr lang="en-US" altLang="lv-LV" sz="1800" b="1" dirty="0">
                <a:latin typeface="Cambria" panose="02040503050406030204" pitchFamily="18" charset="0"/>
              </a:rPr>
              <a:t> </a:t>
            </a:r>
            <a:r>
              <a:rPr lang="en-US" altLang="lv-LV" sz="1800" b="1" dirty="0" err="1">
                <a:latin typeface="Cambria" panose="02040503050406030204" pitchFamily="18" charset="0"/>
              </a:rPr>
              <a:t>sugas</a:t>
            </a:r>
            <a:r>
              <a:rPr lang="lv-LV" altLang="lv-LV" sz="1800" b="1" dirty="0">
                <a:latin typeface="Cambria" panose="02040503050406030204" pitchFamily="18" charset="0"/>
              </a:rPr>
              <a:t>.</a:t>
            </a:r>
            <a:r>
              <a:rPr lang="en-US" altLang="lv-LV" sz="1800" b="1" dirty="0">
                <a:latin typeface="Cambria" panose="02040503050406030204" pitchFamily="18" charset="0"/>
              </a:rPr>
              <a:t> </a:t>
            </a:r>
            <a:endParaRPr lang="lv-LV" altLang="lv-LV" sz="1800" b="1" dirty="0">
              <a:latin typeface="Cambria" panose="02040503050406030204" pitchFamily="18" charset="0"/>
            </a:endParaRPr>
          </a:p>
          <a:p>
            <a:pPr eaLnBrk="1" hangingPunct="1"/>
            <a:endParaRPr lang="lv-LV" altLang="lv-LV" sz="1800" b="1" dirty="0">
              <a:latin typeface="Cambria" panose="02040503050406030204" pitchFamily="18" charset="0"/>
            </a:endParaRPr>
          </a:p>
          <a:p>
            <a:pPr eaLnBrk="1" hangingPunct="1"/>
            <a:endParaRPr lang="lv-LV" altLang="lv-LV" sz="1800" b="1" dirty="0">
              <a:latin typeface="Cambria" panose="02040503050406030204" pitchFamily="18" charset="0"/>
            </a:endParaRPr>
          </a:p>
          <a:p>
            <a:pPr eaLnBrk="1" hangingPunct="1"/>
            <a:r>
              <a:rPr lang="en-US" altLang="lv-LV" sz="1800" b="1" dirty="0">
                <a:latin typeface="Cambria" panose="02040503050406030204" pitchFamily="18" charset="0"/>
              </a:rPr>
              <a:t/>
            </a:r>
            <a:br>
              <a:rPr lang="en-US" altLang="lv-LV" sz="1800" b="1" dirty="0">
                <a:latin typeface="Cambria" panose="02040503050406030204" pitchFamily="18" charset="0"/>
              </a:rPr>
            </a:br>
            <a:endParaRPr lang="en-US" altLang="lv-LV" sz="1800" b="1" dirty="0">
              <a:latin typeface="Cambria" panose="02040503050406030204" pitchFamily="18" charset="0"/>
            </a:endParaRPr>
          </a:p>
        </p:txBody>
      </p:sp>
      <p:sp>
        <p:nvSpPr>
          <p:cNvPr id="38918" name="Oval 6"/>
          <p:cNvSpPr>
            <a:spLocks noChangeArrowheads="1"/>
          </p:cNvSpPr>
          <p:nvPr/>
        </p:nvSpPr>
        <p:spPr bwMode="auto">
          <a:xfrm>
            <a:off x="2484438" y="2924175"/>
            <a:ext cx="5184775" cy="1296988"/>
          </a:xfrm>
          <a:prstGeom prst="ellipse">
            <a:avLst/>
          </a:prstGeom>
          <a:solidFill>
            <a:srgbClr val="CCFF66"/>
          </a:solidFill>
          <a:ln w="9525">
            <a:solidFill>
              <a:schemeClr val="tx1"/>
            </a:solidFill>
            <a:round/>
            <a:headEnd/>
            <a:tailEnd/>
          </a:ln>
        </p:spPr>
        <p:txBody>
          <a:bodyPr wrap="none" anchor="ct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eaLnBrk="1" hangingPunct="1"/>
            <a:r>
              <a:rPr lang="lv-LV" altLang="lv-LV" sz="1800" b="1">
                <a:solidFill>
                  <a:srgbClr val="006600"/>
                </a:solidFill>
              </a:rPr>
              <a:t>Ieaudzētai mežaudzei šie kritēriji ir </a:t>
            </a:r>
          </a:p>
          <a:p>
            <a:pPr algn="ctr" eaLnBrk="1" hangingPunct="1"/>
            <a:r>
              <a:rPr lang="lv-LV" altLang="lv-LV" sz="1800" b="1">
                <a:solidFill>
                  <a:srgbClr val="006600"/>
                </a:solidFill>
              </a:rPr>
              <a:t>analogi meža atjaunošanas kritērijiem</a:t>
            </a:r>
          </a:p>
          <a:p>
            <a:pPr algn="ctr" eaLnBrk="1" hangingPunct="1"/>
            <a:r>
              <a:rPr lang="lv-LV" altLang="lv-LV" sz="1800" b="1">
                <a:solidFill>
                  <a:srgbClr val="006600"/>
                </a:solidFill>
              </a:rPr>
              <a:t> </a:t>
            </a:r>
          </a:p>
        </p:txBody>
      </p:sp>
      <p:sp>
        <p:nvSpPr>
          <p:cNvPr id="38919" name="Rectangle 7"/>
          <p:cNvSpPr>
            <a:spLocks noChangeArrowheads="1"/>
          </p:cNvSpPr>
          <p:nvPr/>
        </p:nvSpPr>
        <p:spPr bwMode="auto">
          <a:xfrm>
            <a:off x="827088" y="4581525"/>
            <a:ext cx="80660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lv-LV" altLang="lv-LV" sz="1800" b="1" dirty="0">
                <a:latin typeface="Cambria" panose="02040503050406030204" pitchFamily="18" charset="0"/>
              </a:rPr>
              <a:t>Noteikumos noteikti ieaudzētās jaunaudzes kopšanas termiņi un kritēriji atzīšanai par koptu. </a:t>
            </a:r>
          </a:p>
        </p:txBody>
      </p:sp>
      <p:sp>
        <p:nvSpPr>
          <p:cNvPr id="38920" name="Oval 10"/>
          <p:cNvSpPr>
            <a:spLocks noChangeArrowheads="1"/>
          </p:cNvSpPr>
          <p:nvPr/>
        </p:nvSpPr>
        <p:spPr bwMode="auto">
          <a:xfrm>
            <a:off x="2627313" y="5373688"/>
            <a:ext cx="5184775" cy="1223962"/>
          </a:xfrm>
          <a:prstGeom prst="ellipse">
            <a:avLst/>
          </a:prstGeom>
          <a:solidFill>
            <a:srgbClr val="CCFF66"/>
          </a:solidFill>
          <a:ln w="9525">
            <a:solidFill>
              <a:schemeClr val="tx1"/>
            </a:solidFill>
            <a:round/>
            <a:headEnd/>
            <a:tailEnd/>
          </a:ln>
        </p:spPr>
        <p:txBody>
          <a:bodyPr wrap="none" anchor="ct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eaLnBrk="1" hangingPunct="1"/>
            <a:r>
              <a:rPr lang="lv-LV" altLang="lv-LV" sz="1800" b="1">
                <a:solidFill>
                  <a:srgbClr val="006600"/>
                </a:solidFill>
              </a:rPr>
              <a:t>Ieaudzētai mežaudzei šie kritēriji ir </a:t>
            </a:r>
          </a:p>
          <a:p>
            <a:pPr algn="ctr" eaLnBrk="1" hangingPunct="1"/>
            <a:r>
              <a:rPr lang="lv-LV" altLang="lv-LV" sz="1800" b="1">
                <a:solidFill>
                  <a:srgbClr val="006600"/>
                </a:solidFill>
              </a:rPr>
              <a:t>analogi meža atjaunošanas kritērijiem</a:t>
            </a:r>
          </a:p>
          <a:p>
            <a:pPr algn="ctr" eaLnBrk="1" hangingPunct="1"/>
            <a:r>
              <a:rPr lang="lv-LV" altLang="lv-LV" sz="1800" b="1">
                <a:solidFill>
                  <a:srgbClr val="006600"/>
                </a:solidFill>
              </a:rPr>
              <a:t> </a:t>
            </a:r>
          </a:p>
        </p:txBody>
      </p:sp>
    </p:spTree>
    <p:extLst>
      <p:ext uri="{BB962C8B-B14F-4D97-AF65-F5344CB8AC3E}">
        <p14:creationId xmlns:p14="http://schemas.microsoft.com/office/powerpoint/2010/main" val="1383097576"/>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54487" y="231800"/>
            <a:ext cx="8229600" cy="777875"/>
          </a:xfrm>
        </p:spPr>
        <p:txBody>
          <a:bodyPr/>
          <a:lstStyle/>
          <a:p>
            <a:pPr algn="ctr"/>
            <a:r>
              <a:rPr lang="lv-LV" altLang="lv-LV" sz="2400" b="1" dirty="0" smtClean="0">
                <a:solidFill>
                  <a:srgbClr val="006600"/>
                </a:solidFill>
                <a:latin typeface="Cambria" panose="02040503050406030204" pitchFamily="18" charset="0"/>
              </a:rPr>
              <a:t>MEŽA IEAUDZĒŠANA UN KOPŠANA</a:t>
            </a:r>
          </a:p>
        </p:txBody>
      </p:sp>
      <p:sp>
        <p:nvSpPr>
          <p:cNvPr id="39939" name="Rectangle 3"/>
          <p:cNvSpPr>
            <a:spLocks noGrp="1" noChangeArrowheads="1"/>
          </p:cNvSpPr>
          <p:nvPr>
            <p:ph idx="1"/>
          </p:nvPr>
        </p:nvSpPr>
        <p:spPr bwMode="auto">
          <a:xfrm>
            <a:off x="900113" y="1125538"/>
            <a:ext cx="7993062" cy="5543550"/>
          </a:xfrm>
        </p:spPr>
        <p:txBody>
          <a:bodyPr wrap="square" numCol="1" anchor="t" anchorCtr="0" compatLnSpc="1">
            <a:prstTxWarp prst="textNoShape">
              <a:avLst/>
            </a:prstTxWarp>
          </a:bodyPr>
          <a:lstStyle/>
          <a:p>
            <a:pPr>
              <a:buFontTx/>
              <a:buNone/>
            </a:pPr>
            <a:r>
              <a:rPr lang="lv-LV" altLang="lv-LV" sz="1800" b="1" dirty="0" smtClean="0"/>
              <a:t>     </a:t>
            </a:r>
            <a:endParaRPr lang="lv-LV" altLang="lv-LV" sz="1800" dirty="0" smtClean="0"/>
          </a:p>
        </p:txBody>
      </p:sp>
      <p:sp>
        <p:nvSpPr>
          <p:cNvPr id="39940" name="Text Box 4"/>
          <p:cNvSpPr txBox="1">
            <a:spLocks noChangeArrowheads="1"/>
          </p:cNvSpPr>
          <p:nvPr/>
        </p:nvSpPr>
        <p:spPr bwMode="auto">
          <a:xfrm>
            <a:off x="971550" y="3141663"/>
            <a:ext cx="76327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just" eaLnBrk="1" hangingPunct="1"/>
            <a:endParaRPr lang="lv-LV" altLang="lv-LV" sz="1600"/>
          </a:p>
        </p:txBody>
      </p:sp>
      <p:sp>
        <p:nvSpPr>
          <p:cNvPr id="39941" name="Rectangle 5"/>
          <p:cNvSpPr>
            <a:spLocks noChangeArrowheads="1"/>
          </p:cNvSpPr>
          <p:nvPr/>
        </p:nvSpPr>
        <p:spPr bwMode="auto">
          <a:xfrm>
            <a:off x="1176338" y="1628800"/>
            <a:ext cx="7716837"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r>
              <a:rPr lang="lv-LV" altLang="lv-LV" sz="2400" b="1" u="sng" dirty="0">
                <a:latin typeface="Cambria" panose="02040503050406030204" pitchFamily="18" charset="0"/>
              </a:rPr>
              <a:t>Nosacījums:</a:t>
            </a:r>
          </a:p>
          <a:p>
            <a:pPr eaLnBrk="1" hangingPunct="1"/>
            <a:endParaRPr lang="lv-LV" altLang="lv-LV" sz="2400" b="1" u="sng" dirty="0">
              <a:latin typeface="Cambria" panose="02040503050406030204" pitchFamily="18" charset="0"/>
            </a:endParaRPr>
          </a:p>
          <a:p>
            <a:pPr eaLnBrk="1" hangingPunct="1"/>
            <a:r>
              <a:rPr lang="en-US" altLang="lv-LV" sz="2000" b="1" dirty="0">
                <a:latin typeface="Cambria" panose="02040503050406030204" pitchFamily="18" charset="0"/>
              </a:rPr>
              <a:t>Ja </a:t>
            </a:r>
            <a:r>
              <a:rPr lang="en-US" altLang="lv-LV" sz="2000" b="1" dirty="0" err="1">
                <a:latin typeface="Cambria" panose="02040503050406030204" pitchFamily="18" charset="0"/>
              </a:rPr>
              <a:t>mežs</a:t>
            </a:r>
            <a:r>
              <a:rPr lang="en-US" altLang="lv-LV" sz="2000" b="1" dirty="0">
                <a:latin typeface="Cambria" panose="02040503050406030204" pitchFamily="18" charset="0"/>
              </a:rPr>
              <a:t> </a:t>
            </a:r>
            <a:r>
              <a:rPr lang="en-US" altLang="lv-LV" sz="2000" b="1" dirty="0" err="1">
                <a:latin typeface="Cambria" panose="02040503050406030204" pitchFamily="18" charset="0"/>
              </a:rPr>
              <a:t>ieaudzēts</a:t>
            </a:r>
            <a:r>
              <a:rPr lang="en-US" altLang="lv-LV" sz="2000" b="1" dirty="0">
                <a:latin typeface="Cambria" panose="02040503050406030204" pitchFamily="18" charset="0"/>
              </a:rPr>
              <a:t>, </a:t>
            </a:r>
            <a:r>
              <a:rPr lang="en-US" altLang="lv-LV" sz="2000" b="1" dirty="0" err="1">
                <a:latin typeface="Cambria" panose="02040503050406030204" pitchFamily="18" charset="0"/>
              </a:rPr>
              <a:t>sējot</a:t>
            </a:r>
            <a:r>
              <a:rPr lang="en-US" altLang="lv-LV" sz="2000" b="1" dirty="0">
                <a:latin typeface="Cambria" panose="02040503050406030204" pitchFamily="18" charset="0"/>
              </a:rPr>
              <a:t> </a:t>
            </a:r>
            <a:r>
              <a:rPr lang="en-US" altLang="lv-LV" sz="2000" b="1" dirty="0" err="1">
                <a:latin typeface="Cambria" panose="02040503050406030204" pitchFamily="18" charset="0"/>
              </a:rPr>
              <a:t>vai</a:t>
            </a:r>
            <a:r>
              <a:rPr lang="en-US" altLang="lv-LV" sz="2000" b="1" dirty="0">
                <a:latin typeface="Cambria" panose="02040503050406030204" pitchFamily="18" charset="0"/>
              </a:rPr>
              <a:t> </a:t>
            </a:r>
            <a:r>
              <a:rPr lang="en-US" altLang="lv-LV" sz="2000" b="1" dirty="0" err="1">
                <a:latin typeface="Cambria" panose="02040503050406030204" pitchFamily="18" charset="0"/>
              </a:rPr>
              <a:t>stādot</a:t>
            </a:r>
            <a:r>
              <a:rPr lang="en-US" altLang="lv-LV" sz="2000" b="1" dirty="0">
                <a:latin typeface="Cambria" panose="02040503050406030204" pitchFamily="18" charset="0"/>
              </a:rPr>
              <a:t> </a:t>
            </a:r>
            <a:r>
              <a:rPr lang="en-US" altLang="lv-LV" sz="2000" b="1" dirty="0" err="1">
                <a:latin typeface="Cambria" panose="02040503050406030204" pitchFamily="18" charset="0"/>
              </a:rPr>
              <a:t>egli</a:t>
            </a:r>
            <a:r>
              <a:rPr lang="en-US" altLang="lv-LV" sz="2000" b="1" dirty="0">
                <a:latin typeface="Cambria" panose="02040503050406030204" pitchFamily="18" charset="0"/>
              </a:rPr>
              <a:t> </a:t>
            </a:r>
            <a:r>
              <a:rPr lang="en-US" altLang="lv-LV" sz="2000" b="1" dirty="0" err="1">
                <a:latin typeface="Cambria" panose="02040503050406030204" pitchFamily="18" charset="0"/>
              </a:rPr>
              <a:t>ūdensteces</a:t>
            </a:r>
            <a:r>
              <a:rPr lang="en-US" altLang="lv-LV" sz="2000" b="1" dirty="0">
                <a:latin typeface="Cambria" panose="02040503050406030204" pitchFamily="18" charset="0"/>
              </a:rPr>
              <a:t> </a:t>
            </a:r>
            <a:r>
              <a:rPr lang="en-US" altLang="lv-LV" sz="2000" b="1" dirty="0" err="1">
                <a:latin typeface="Cambria" panose="02040503050406030204" pitchFamily="18" charset="0"/>
              </a:rPr>
              <a:t>vai</a:t>
            </a:r>
            <a:r>
              <a:rPr lang="en-US" altLang="lv-LV" sz="2000" b="1" dirty="0">
                <a:latin typeface="Cambria" panose="02040503050406030204" pitchFamily="18" charset="0"/>
              </a:rPr>
              <a:t> </a:t>
            </a:r>
            <a:r>
              <a:rPr lang="en-US" altLang="lv-LV" sz="2000" b="1" dirty="0" err="1">
                <a:latin typeface="Cambria" panose="02040503050406030204" pitchFamily="18" charset="0"/>
              </a:rPr>
              <a:t>ūdenstilpes</a:t>
            </a:r>
            <a:r>
              <a:rPr lang="en-US" altLang="lv-LV" sz="2000" b="1" dirty="0">
                <a:latin typeface="Cambria" panose="02040503050406030204" pitchFamily="18" charset="0"/>
              </a:rPr>
              <a:t> </a:t>
            </a:r>
            <a:r>
              <a:rPr lang="en-US" altLang="lv-LV" sz="2000" b="1" dirty="0" err="1">
                <a:latin typeface="Cambria" panose="02040503050406030204" pitchFamily="18" charset="0"/>
              </a:rPr>
              <a:t>aizsargjoslā</a:t>
            </a:r>
            <a:r>
              <a:rPr lang="en-US" altLang="lv-LV" sz="2000" b="1" dirty="0">
                <a:latin typeface="Cambria" panose="02040503050406030204" pitchFamily="18" charset="0"/>
              </a:rPr>
              <a:t>, bet ne </a:t>
            </a:r>
            <a:r>
              <a:rPr lang="en-US" altLang="lv-LV" sz="2000" b="1" dirty="0" err="1">
                <a:latin typeface="Cambria" panose="02040503050406030204" pitchFamily="18" charset="0"/>
              </a:rPr>
              <a:t>vairāk</a:t>
            </a:r>
            <a:r>
              <a:rPr lang="en-US" altLang="lv-LV" sz="2000" b="1" dirty="0">
                <a:latin typeface="Cambria" panose="02040503050406030204" pitchFamily="18" charset="0"/>
              </a:rPr>
              <a:t> </a:t>
            </a:r>
            <a:r>
              <a:rPr lang="en-US" altLang="lv-LV" sz="2000" b="1" dirty="0" err="1">
                <a:latin typeface="Cambria" panose="02040503050406030204" pitchFamily="18" charset="0"/>
              </a:rPr>
              <a:t>kā</a:t>
            </a:r>
            <a:r>
              <a:rPr lang="en-US" altLang="lv-LV" sz="2000" b="1" dirty="0">
                <a:latin typeface="Cambria" panose="02040503050406030204" pitchFamily="18" charset="0"/>
              </a:rPr>
              <a:t> 25 </a:t>
            </a:r>
            <a:r>
              <a:rPr lang="en-US" altLang="lv-LV" sz="2000" b="1" dirty="0" err="1">
                <a:latin typeface="Cambria" panose="02040503050406030204" pitchFamily="18" charset="0"/>
              </a:rPr>
              <a:t>metru</a:t>
            </a:r>
            <a:r>
              <a:rPr lang="en-US" altLang="lv-LV" sz="2000" b="1" dirty="0">
                <a:latin typeface="Cambria" panose="02040503050406030204" pitchFamily="18" charset="0"/>
              </a:rPr>
              <a:t> </a:t>
            </a:r>
            <a:r>
              <a:rPr lang="en-US" altLang="lv-LV" sz="2000" b="1" dirty="0" err="1">
                <a:latin typeface="Cambria" panose="02040503050406030204" pitchFamily="18" charset="0"/>
              </a:rPr>
              <a:t>platumā</a:t>
            </a:r>
            <a:endParaRPr lang="lv-LV" altLang="lv-LV" sz="2000" b="1" dirty="0">
              <a:latin typeface="Cambria" panose="02040503050406030204" pitchFamily="18" charset="0"/>
            </a:endParaRPr>
          </a:p>
          <a:p>
            <a:pPr eaLnBrk="1" hangingPunct="1"/>
            <a:r>
              <a:rPr lang="en-US" altLang="lv-LV" sz="2000" b="1" dirty="0">
                <a:latin typeface="Cambria" panose="02040503050406030204" pitchFamily="18" charset="0"/>
              </a:rPr>
              <a:t> gar </a:t>
            </a:r>
            <a:r>
              <a:rPr lang="en-US" altLang="lv-LV" sz="2000" b="1" dirty="0" err="1">
                <a:latin typeface="Cambria" panose="02040503050406030204" pitchFamily="18" charset="0"/>
              </a:rPr>
              <a:t>ūdensteces</a:t>
            </a:r>
            <a:r>
              <a:rPr lang="en-US" altLang="lv-LV" sz="2000" b="1" dirty="0">
                <a:latin typeface="Cambria" panose="02040503050406030204" pitchFamily="18" charset="0"/>
              </a:rPr>
              <a:t> </a:t>
            </a:r>
            <a:r>
              <a:rPr lang="en-US" altLang="lv-LV" sz="2000" b="1" dirty="0" err="1">
                <a:latin typeface="Cambria" panose="02040503050406030204" pitchFamily="18" charset="0"/>
              </a:rPr>
              <a:t>vai</a:t>
            </a:r>
            <a:r>
              <a:rPr lang="en-US" altLang="lv-LV" sz="2000" b="1" dirty="0">
                <a:latin typeface="Cambria" panose="02040503050406030204" pitchFamily="18" charset="0"/>
              </a:rPr>
              <a:t> </a:t>
            </a:r>
            <a:r>
              <a:rPr lang="en-US" altLang="lv-LV" sz="2000" b="1" dirty="0" err="1">
                <a:latin typeface="Cambria" panose="02040503050406030204" pitchFamily="18" charset="0"/>
              </a:rPr>
              <a:t>ūdenstilpes</a:t>
            </a:r>
            <a:r>
              <a:rPr lang="en-US" altLang="lv-LV" sz="2000" b="1" dirty="0">
                <a:latin typeface="Cambria" panose="02040503050406030204" pitchFamily="18" charset="0"/>
              </a:rPr>
              <a:t> </a:t>
            </a:r>
            <a:r>
              <a:rPr lang="en-US" altLang="lv-LV" sz="2000" b="1" dirty="0" err="1">
                <a:latin typeface="Cambria" panose="02040503050406030204" pitchFamily="18" charset="0"/>
              </a:rPr>
              <a:t>krastu</a:t>
            </a:r>
            <a:r>
              <a:rPr lang="en-US" altLang="lv-LV" sz="2000" b="1" dirty="0">
                <a:latin typeface="Cambria" panose="02040503050406030204" pitchFamily="18" charset="0"/>
              </a:rPr>
              <a:t>, </a:t>
            </a:r>
            <a:r>
              <a:rPr lang="en-US" altLang="lv-LV" sz="2000" b="1" dirty="0" err="1">
                <a:latin typeface="Cambria" panose="02040503050406030204" pitchFamily="18" charset="0"/>
              </a:rPr>
              <a:t>egles</a:t>
            </a:r>
            <a:r>
              <a:rPr lang="en-US" altLang="lv-LV" sz="2000" b="1" dirty="0">
                <a:latin typeface="Cambria" panose="02040503050406030204" pitchFamily="18" charset="0"/>
              </a:rPr>
              <a:t> </a:t>
            </a:r>
            <a:r>
              <a:rPr lang="en-US" altLang="lv-LV" sz="2000" b="1" dirty="0" err="1">
                <a:latin typeface="Cambria" panose="02040503050406030204" pitchFamily="18" charset="0"/>
              </a:rPr>
              <a:t>īpatsvars</a:t>
            </a:r>
            <a:r>
              <a:rPr lang="en-US" altLang="lv-LV" sz="2000" b="1" dirty="0">
                <a:latin typeface="Cambria" panose="02040503050406030204" pitchFamily="18" charset="0"/>
              </a:rPr>
              <a:t> </a:t>
            </a:r>
            <a:r>
              <a:rPr lang="en-US" altLang="lv-LV" sz="2000" b="1" dirty="0" err="1">
                <a:latin typeface="Cambria" panose="02040503050406030204" pitchFamily="18" charset="0"/>
              </a:rPr>
              <a:t>nedrīkst</a:t>
            </a:r>
            <a:r>
              <a:rPr lang="en-US" altLang="lv-LV" sz="2000" b="1" dirty="0">
                <a:latin typeface="Cambria" panose="02040503050406030204" pitchFamily="18" charset="0"/>
              </a:rPr>
              <a:t> </a:t>
            </a:r>
            <a:r>
              <a:rPr lang="en-US" altLang="lv-LV" sz="2000" b="1" dirty="0" err="1">
                <a:latin typeface="Cambria" panose="02040503050406030204" pitchFamily="18" charset="0"/>
              </a:rPr>
              <a:t>pārsniegt</a:t>
            </a:r>
            <a:r>
              <a:rPr lang="en-US" altLang="lv-LV" sz="2000" b="1" dirty="0">
                <a:latin typeface="Cambria" panose="02040503050406030204" pitchFamily="18" charset="0"/>
              </a:rPr>
              <a:t> 90 </a:t>
            </a:r>
            <a:r>
              <a:rPr lang="en-US" altLang="lv-LV" sz="2000" b="1" dirty="0" err="1">
                <a:latin typeface="Cambria" panose="02040503050406030204" pitchFamily="18" charset="0"/>
              </a:rPr>
              <a:t>procentu</a:t>
            </a:r>
            <a:r>
              <a:rPr lang="en-US" altLang="lv-LV" sz="2000" b="1" dirty="0">
                <a:latin typeface="Cambria" panose="02040503050406030204" pitchFamily="18" charset="0"/>
              </a:rPr>
              <a:t> no </a:t>
            </a:r>
            <a:r>
              <a:rPr lang="en-US" altLang="lv-LV" sz="2000" b="1" dirty="0" err="1">
                <a:latin typeface="Cambria" panose="02040503050406030204" pitchFamily="18" charset="0"/>
              </a:rPr>
              <a:t>kopējā</a:t>
            </a:r>
            <a:r>
              <a:rPr lang="en-US" altLang="lv-LV" sz="2000" b="1" dirty="0">
                <a:latin typeface="Cambria" panose="02040503050406030204" pitchFamily="18" charset="0"/>
              </a:rPr>
              <a:t> </a:t>
            </a:r>
            <a:r>
              <a:rPr lang="en-US" altLang="lv-LV" sz="2000" b="1" dirty="0" err="1">
                <a:latin typeface="Cambria" panose="02040503050406030204" pitchFamily="18" charset="0"/>
              </a:rPr>
              <a:t>ieaugušo</a:t>
            </a:r>
            <a:r>
              <a:rPr lang="en-US" altLang="lv-LV" sz="2000" b="1" dirty="0">
                <a:latin typeface="Cambria" panose="02040503050406030204" pitchFamily="18" charset="0"/>
              </a:rPr>
              <a:t> </a:t>
            </a:r>
            <a:r>
              <a:rPr lang="en-US" altLang="lv-LV" sz="2000" b="1" dirty="0" err="1">
                <a:latin typeface="Cambria" panose="02040503050406030204" pitchFamily="18" charset="0"/>
              </a:rPr>
              <a:t>koku</a:t>
            </a:r>
            <a:r>
              <a:rPr lang="en-US" altLang="lv-LV" sz="2000" b="1" dirty="0">
                <a:latin typeface="Cambria" panose="02040503050406030204" pitchFamily="18" charset="0"/>
              </a:rPr>
              <a:t> </a:t>
            </a:r>
            <a:r>
              <a:rPr lang="en-US" altLang="lv-LV" sz="2000" b="1" dirty="0" err="1">
                <a:latin typeface="Cambria" panose="02040503050406030204" pitchFamily="18" charset="0"/>
              </a:rPr>
              <a:t>skaita</a:t>
            </a:r>
            <a:r>
              <a:rPr lang="en-US" altLang="lv-LV" sz="2000" b="1" dirty="0"/>
              <a:t>. </a:t>
            </a:r>
          </a:p>
        </p:txBody>
      </p:sp>
    </p:spTree>
    <p:extLst>
      <p:ext uri="{BB962C8B-B14F-4D97-AF65-F5344CB8AC3E}">
        <p14:creationId xmlns:p14="http://schemas.microsoft.com/office/powerpoint/2010/main" val="341369411"/>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ttēls 1"/>
          <p:cNvPicPr>
            <a:picLocks noChangeAspect="1"/>
          </p:cNvPicPr>
          <p:nvPr/>
        </p:nvPicPr>
        <p:blipFill>
          <a:blip r:embed="rId2"/>
          <a:stretch>
            <a:fillRect/>
          </a:stretch>
        </p:blipFill>
        <p:spPr>
          <a:xfrm>
            <a:off x="216030" y="722141"/>
            <a:ext cx="8711939" cy="5413717"/>
          </a:xfrm>
          <a:prstGeom prst="rect">
            <a:avLst/>
          </a:prstGeom>
        </p:spPr>
      </p:pic>
    </p:spTree>
    <p:extLst>
      <p:ext uri="{BB962C8B-B14F-4D97-AF65-F5344CB8AC3E}">
        <p14:creationId xmlns:p14="http://schemas.microsoft.com/office/powerpoint/2010/main" val="3397738188"/>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337032"/>
            <a:ext cx="8229600" cy="777875"/>
          </a:xfrm>
        </p:spPr>
        <p:txBody>
          <a:bodyPr rtlCol="0">
            <a:normAutofit/>
          </a:bodyPr>
          <a:lstStyle/>
          <a:p>
            <a:pPr algn="ctr" fontAlgn="auto">
              <a:spcAft>
                <a:spcPts val="0"/>
              </a:spcAft>
              <a:defRPr/>
            </a:pPr>
            <a:r>
              <a:rPr lang="lv-LV" sz="2400" b="1" dirty="0" smtClean="0">
                <a:solidFill>
                  <a:srgbClr val="006600"/>
                </a:solidFill>
                <a:effectLst>
                  <a:outerShdw blurRad="38100" dist="38100" dir="2700000" algn="tl">
                    <a:srgbClr val="C0C0C0"/>
                  </a:outerShdw>
                </a:effectLst>
                <a:latin typeface="Cambria" panose="02040503050406030204" pitchFamily="18" charset="0"/>
                <a:cs typeface="Arial" panose="020B0604020202020204" pitchFamily="34" charset="0"/>
              </a:rPr>
              <a:t>PLANTĀCIJU MEŽI</a:t>
            </a:r>
            <a:endParaRPr lang="lv-LV" altLang="lv-LV" sz="2400" b="1" dirty="0" smtClean="0">
              <a:solidFill>
                <a:srgbClr val="006600"/>
              </a:solidFill>
              <a:latin typeface="Cambria" panose="02040503050406030204" pitchFamily="18" charset="0"/>
            </a:endParaRPr>
          </a:p>
        </p:txBody>
      </p:sp>
      <p:sp>
        <p:nvSpPr>
          <p:cNvPr id="41987" name="Rectangle 3"/>
          <p:cNvSpPr>
            <a:spLocks noGrp="1" noChangeArrowheads="1"/>
          </p:cNvSpPr>
          <p:nvPr>
            <p:ph idx="1"/>
          </p:nvPr>
        </p:nvSpPr>
        <p:spPr bwMode="auto">
          <a:xfrm>
            <a:off x="900113" y="1125538"/>
            <a:ext cx="7993062" cy="5543550"/>
          </a:xfrm>
        </p:spPr>
        <p:txBody>
          <a:bodyPr wrap="square" numCol="1" anchor="t" anchorCtr="0" compatLnSpc="1">
            <a:prstTxWarp prst="textNoShape">
              <a:avLst/>
            </a:prstTxWarp>
          </a:bodyPr>
          <a:lstStyle/>
          <a:p>
            <a:pPr algn="ctr">
              <a:spcBef>
                <a:spcPct val="0"/>
              </a:spcBef>
              <a:buFontTx/>
              <a:buNone/>
            </a:pPr>
            <a:r>
              <a:rPr lang="lv-LV" altLang="lv-LV" sz="2000" b="1" dirty="0" smtClean="0">
                <a:latin typeface="Cambria" panose="02040503050406030204" pitchFamily="18" charset="0"/>
              </a:rPr>
              <a:t>Meža likums</a:t>
            </a:r>
          </a:p>
          <a:p>
            <a:pPr>
              <a:spcBef>
                <a:spcPct val="0"/>
              </a:spcBef>
              <a:buFontTx/>
              <a:buNone/>
            </a:pPr>
            <a:r>
              <a:rPr lang="lv-LV" altLang="lv-LV" sz="2000" b="1" u="sng" dirty="0" smtClean="0">
                <a:latin typeface="Cambria" panose="02040503050406030204" pitchFamily="18" charset="0"/>
              </a:rPr>
              <a:t>1.pants</a:t>
            </a:r>
          </a:p>
          <a:p>
            <a:pPr>
              <a:spcBef>
                <a:spcPct val="0"/>
              </a:spcBef>
              <a:buFontTx/>
              <a:buNone/>
            </a:pPr>
            <a:r>
              <a:rPr lang="en-US" altLang="lv-LV" sz="2000" b="1" dirty="0" smtClean="0">
                <a:solidFill>
                  <a:srgbClr val="006600"/>
                </a:solidFill>
                <a:latin typeface="Cambria" panose="02040503050406030204" pitchFamily="18" charset="0"/>
              </a:rPr>
              <a:t>39) </a:t>
            </a:r>
            <a:r>
              <a:rPr lang="en-US" altLang="lv-LV" sz="2000" b="1" dirty="0" err="1" smtClean="0">
                <a:solidFill>
                  <a:srgbClr val="006600"/>
                </a:solidFill>
                <a:latin typeface="Cambria" panose="02040503050406030204" pitchFamily="18" charset="0"/>
              </a:rPr>
              <a:t>plantāciju</a:t>
            </a:r>
            <a:r>
              <a:rPr lang="en-US" altLang="lv-LV" sz="2000" b="1" dirty="0" smtClean="0">
                <a:solidFill>
                  <a:srgbClr val="006600"/>
                </a:solidFill>
                <a:latin typeface="Cambria" panose="02040503050406030204" pitchFamily="18" charset="0"/>
              </a:rPr>
              <a:t> </a:t>
            </a:r>
            <a:r>
              <a:rPr lang="en-US" altLang="lv-LV" sz="2000" b="1" dirty="0" err="1" smtClean="0">
                <a:solidFill>
                  <a:srgbClr val="006600"/>
                </a:solidFill>
                <a:latin typeface="Cambria" panose="02040503050406030204" pitchFamily="18" charset="0"/>
              </a:rPr>
              <a:t>meži</a:t>
            </a:r>
            <a:r>
              <a:rPr lang="en-US" altLang="lv-LV" sz="2000" b="1" dirty="0" smtClean="0">
                <a:latin typeface="Cambria" panose="02040503050406030204" pitchFamily="18" charset="0"/>
              </a:rPr>
              <a:t> — </a:t>
            </a:r>
            <a:r>
              <a:rPr lang="en-US" altLang="lv-LV" sz="2000" b="1" dirty="0" err="1" smtClean="0">
                <a:latin typeface="Cambria" panose="02040503050406030204" pitchFamily="18" charset="0"/>
              </a:rPr>
              <a:t>ieaudzētas</a:t>
            </a:r>
            <a:r>
              <a:rPr lang="en-US" altLang="lv-LV" sz="2000" b="1" dirty="0" smtClean="0">
                <a:latin typeface="Cambria" panose="02040503050406030204" pitchFamily="18" charset="0"/>
              </a:rPr>
              <a:t>, </a:t>
            </a:r>
            <a:r>
              <a:rPr lang="en-US" altLang="lv-LV" sz="2000" b="1" dirty="0" err="1" smtClean="0">
                <a:latin typeface="Cambria" panose="02040503050406030204" pitchFamily="18" charset="0"/>
              </a:rPr>
              <a:t>īpašiem</a:t>
            </a:r>
            <a:r>
              <a:rPr lang="en-US" altLang="lv-LV" sz="2000" b="1" dirty="0" smtClean="0">
                <a:latin typeface="Cambria" panose="02040503050406030204" pitchFamily="18" charset="0"/>
              </a:rPr>
              <a:t> </a:t>
            </a:r>
            <a:r>
              <a:rPr lang="en-US" altLang="lv-LV" sz="2000" b="1" dirty="0" err="1" smtClean="0">
                <a:latin typeface="Cambria" panose="02040503050406030204" pitchFamily="18" charset="0"/>
              </a:rPr>
              <a:t>mērķiem</a:t>
            </a:r>
            <a:r>
              <a:rPr lang="en-US" altLang="lv-LV" sz="2000" b="1" dirty="0" smtClean="0">
                <a:latin typeface="Cambria" panose="02040503050406030204" pitchFamily="18" charset="0"/>
              </a:rPr>
              <a:t> </a:t>
            </a:r>
            <a:r>
              <a:rPr lang="en-US" altLang="lv-LV" sz="2000" b="1" dirty="0" err="1" smtClean="0">
                <a:latin typeface="Cambria" panose="02040503050406030204" pitchFamily="18" charset="0"/>
              </a:rPr>
              <a:t>paredzētas</a:t>
            </a:r>
            <a:r>
              <a:rPr lang="en-US" altLang="lv-LV" sz="2000" b="1" dirty="0" smtClean="0">
                <a:latin typeface="Cambria" panose="02040503050406030204" pitchFamily="18" charset="0"/>
              </a:rPr>
              <a:t> un </a:t>
            </a:r>
            <a:r>
              <a:rPr lang="en-US" altLang="lv-LV" sz="2000" b="1" dirty="0" err="1" smtClean="0">
                <a:latin typeface="Cambria" panose="02040503050406030204" pitchFamily="18" charset="0"/>
              </a:rPr>
              <a:t>Meža</a:t>
            </a:r>
            <a:r>
              <a:rPr lang="en-US" altLang="lv-LV" sz="2000" b="1" dirty="0" smtClean="0">
                <a:latin typeface="Cambria" panose="02040503050406030204" pitchFamily="18" charset="0"/>
              </a:rPr>
              <a:t> </a:t>
            </a:r>
            <a:r>
              <a:rPr lang="en-US" altLang="lv-LV" sz="2000" b="1" dirty="0" err="1" smtClean="0">
                <a:latin typeface="Cambria" panose="02040503050406030204" pitchFamily="18" charset="0"/>
              </a:rPr>
              <a:t>valsts</a:t>
            </a:r>
            <a:r>
              <a:rPr lang="en-US" altLang="lv-LV" sz="2000" b="1" dirty="0" smtClean="0">
                <a:latin typeface="Cambria" panose="02040503050406030204" pitchFamily="18" charset="0"/>
              </a:rPr>
              <a:t> </a:t>
            </a:r>
            <a:r>
              <a:rPr lang="en-US" altLang="lv-LV" sz="2000" b="1" dirty="0" err="1" smtClean="0">
                <a:latin typeface="Cambria" panose="02040503050406030204" pitchFamily="18" charset="0"/>
              </a:rPr>
              <a:t>reģistrā</a:t>
            </a:r>
            <a:r>
              <a:rPr lang="en-US" altLang="lv-LV" sz="2000" b="1" dirty="0" smtClean="0">
                <a:latin typeface="Cambria" panose="02040503050406030204" pitchFamily="18" charset="0"/>
              </a:rPr>
              <a:t> </a:t>
            </a:r>
            <a:r>
              <a:rPr lang="en-US" altLang="lv-LV" sz="2000" b="1" dirty="0" err="1" smtClean="0">
                <a:latin typeface="Cambria" panose="02040503050406030204" pitchFamily="18" charset="0"/>
              </a:rPr>
              <a:t>reģistrētas</a:t>
            </a:r>
            <a:r>
              <a:rPr lang="en-US" altLang="lv-LV" sz="2000" b="1" dirty="0" smtClean="0">
                <a:latin typeface="Cambria" panose="02040503050406030204" pitchFamily="18" charset="0"/>
              </a:rPr>
              <a:t> </a:t>
            </a:r>
            <a:r>
              <a:rPr lang="en-US" altLang="lv-LV" sz="2000" b="1" dirty="0" err="1" smtClean="0">
                <a:latin typeface="Cambria" panose="02040503050406030204" pitchFamily="18" charset="0"/>
              </a:rPr>
              <a:t>mežaudzes</a:t>
            </a:r>
            <a:r>
              <a:rPr lang="en-US" altLang="lv-LV" sz="2000" b="1" dirty="0" smtClean="0">
                <a:latin typeface="Cambria" panose="02040503050406030204" pitchFamily="18" charset="0"/>
              </a:rPr>
              <a:t> </a:t>
            </a:r>
            <a:endParaRPr lang="lv-LV" altLang="lv-LV" sz="2000" b="1" dirty="0" smtClean="0">
              <a:latin typeface="Cambria" panose="02040503050406030204" pitchFamily="18" charset="0"/>
            </a:endParaRPr>
          </a:p>
          <a:p>
            <a:pPr>
              <a:spcBef>
                <a:spcPct val="0"/>
              </a:spcBef>
              <a:buFontTx/>
              <a:buNone/>
            </a:pPr>
            <a:endParaRPr lang="lv-LV" altLang="lv-LV" sz="1800" b="1" dirty="0" smtClean="0"/>
          </a:p>
          <a:p>
            <a:pPr>
              <a:spcBef>
                <a:spcPct val="0"/>
              </a:spcBef>
              <a:buFontTx/>
              <a:buNone/>
            </a:pPr>
            <a:endParaRPr lang="lv-LV" altLang="lv-LV" sz="1800" b="1" dirty="0" smtClean="0"/>
          </a:p>
          <a:p>
            <a:pPr>
              <a:spcBef>
                <a:spcPct val="0"/>
              </a:spcBef>
              <a:buFontTx/>
              <a:buNone/>
            </a:pPr>
            <a:r>
              <a:rPr lang="lv-LV" altLang="lv-LV" sz="2000" b="1" u="sng" dirty="0" smtClean="0">
                <a:latin typeface="Cambria" panose="02040503050406030204" pitchFamily="18" charset="0"/>
              </a:rPr>
              <a:t>24.pants </a:t>
            </a:r>
          </a:p>
          <a:p>
            <a:pPr>
              <a:spcBef>
                <a:spcPct val="0"/>
              </a:spcBef>
              <a:buFontTx/>
              <a:buNone/>
            </a:pPr>
            <a:r>
              <a:rPr lang="lv-LV" altLang="lv-LV" sz="2000" b="1" dirty="0" smtClean="0">
                <a:latin typeface="Cambria" panose="02040503050406030204" pitchFamily="18" charset="0"/>
              </a:rPr>
              <a:t>(</a:t>
            </a:r>
            <a:r>
              <a:rPr lang="lv-LV" altLang="lv-LV" sz="2000" b="1" dirty="0" smtClean="0">
                <a:solidFill>
                  <a:srgbClr val="006600"/>
                </a:solidFill>
                <a:latin typeface="Cambria" panose="02040503050406030204" pitchFamily="18" charset="0"/>
              </a:rPr>
              <a:t>1) Mežaudze atzīstama par plantāciju mežu, ja to reģistrē Valsts meža dienestā kā plantāciju mežu.</a:t>
            </a:r>
          </a:p>
          <a:p>
            <a:pPr algn="just">
              <a:spcBef>
                <a:spcPct val="0"/>
              </a:spcBef>
              <a:buFontTx/>
              <a:buNone/>
            </a:pPr>
            <a:r>
              <a:rPr lang="lv-LV" altLang="lv-LV" sz="2000" b="1" dirty="0" smtClean="0">
                <a:solidFill>
                  <a:srgbClr val="006600"/>
                </a:solidFill>
                <a:latin typeface="Cambria" panose="02040503050406030204" pitchFamily="18" charset="0"/>
              </a:rPr>
              <a:t>(2) Uz plantāciju mežiem neattiecas šajā likumā noteiktā koku ciršanas un meža atjaunošanas kārtība.</a:t>
            </a:r>
          </a:p>
          <a:p>
            <a:pPr algn="just">
              <a:spcBef>
                <a:spcPct val="0"/>
              </a:spcBef>
              <a:buFontTx/>
              <a:buNone/>
            </a:pPr>
            <a:r>
              <a:rPr lang="lv-LV" altLang="lv-LV" sz="2000" b="1" dirty="0" smtClean="0">
                <a:solidFill>
                  <a:srgbClr val="006600"/>
                </a:solidFill>
                <a:latin typeface="Cambria" panose="02040503050406030204" pitchFamily="18" charset="0"/>
              </a:rPr>
              <a:t>(3) Pēc plantāciju mežaudzes nociršanas tās platībā atļauts atkārtoti ierīkot plantāciju mežaudzi.</a:t>
            </a:r>
            <a:endParaRPr lang="en-US" altLang="lv-LV" sz="2000" b="1" dirty="0" smtClean="0">
              <a:solidFill>
                <a:srgbClr val="006600"/>
              </a:solidFill>
              <a:latin typeface="Cambria" panose="02040503050406030204" pitchFamily="18" charset="0"/>
            </a:endParaRPr>
          </a:p>
          <a:p>
            <a:pPr>
              <a:buFontTx/>
              <a:buNone/>
            </a:pPr>
            <a:endParaRPr lang="lv-LV" altLang="lv-LV" sz="1800" dirty="0" smtClean="0"/>
          </a:p>
        </p:txBody>
      </p:sp>
      <p:sp>
        <p:nvSpPr>
          <p:cNvPr id="41988" name="Text Box 4"/>
          <p:cNvSpPr txBox="1">
            <a:spLocks noChangeArrowheads="1"/>
          </p:cNvSpPr>
          <p:nvPr/>
        </p:nvSpPr>
        <p:spPr bwMode="auto">
          <a:xfrm>
            <a:off x="971550" y="3141663"/>
            <a:ext cx="76327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just" eaLnBrk="1" hangingPunct="1"/>
            <a:endParaRPr lang="lv-LV" altLang="lv-LV" sz="1600"/>
          </a:p>
        </p:txBody>
      </p:sp>
    </p:spTree>
    <p:extLst>
      <p:ext uri="{BB962C8B-B14F-4D97-AF65-F5344CB8AC3E}">
        <p14:creationId xmlns:p14="http://schemas.microsoft.com/office/powerpoint/2010/main" val="264668665"/>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103"/>
          <p:cNvGraphicFramePr>
            <a:graphicFrameLocks noGrp="1"/>
          </p:cNvGraphicFramePr>
          <p:nvPr>
            <p:extLst>
              <p:ext uri="{D42A27DB-BD31-4B8C-83A1-F6EECF244321}">
                <p14:modId xmlns:p14="http://schemas.microsoft.com/office/powerpoint/2010/main" val="2796963059"/>
              </p:ext>
            </p:extLst>
          </p:nvPr>
        </p:nvGraphicFramePr>
        <p:xfrm>
          <a:off x="0" y="692150"/>
          <a:ext cx="9144000" cy="6165850"/>
        </p:xfrm>
        <a:graphic>
          <a:graphicData uri="http://schemas.openxmlformats.org/drawingml/2006/table">
            <a:tbl>
              <a:tblPr/>
              <a:tblGrid>
                <a:gridCol w="9144000"/>
              </a:tblGrid>
              <a:tr h="640036">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lv-LV" altLang="lv-LV" sz="2400" b="1" i="0" u="none" strike="noStrike" cap="none" normalizeH="0" baseline="0" dirty="0" smtClean="0">
                          <a:ln>
                            <a:noFill/>
                          </a:ln>
                          <a:solidFill>
                            <a:schemeClr val="tx1"/>
                          </a:solidFill>
                          <a:effectLst/>
                          <a:latin typeface="Cambria" panose="02040503050406030204" pitchFamily="18" charset="0"/>
                        </a:rPr>
                        <a:t>Plantāciju meža reģistrēšanas kārtība</a:t>
                      </a:r>
                      <a:r>
                        <a:rPr kumimoji="0" lang="lv-LV" altLang="lv-LV" sz="2400" b="0" i="0" u="none" strike="noStrike" cap="none" normalizeH="0" baseline="0" dirty="0" smtClean="0">
                          <a:ln>
                            <a:noFill/>
                          </a:ln>
                          <a:solidFill>
                            <a:schemeClr val="tx1"/>
                          </a:solidFill>
                          <a:effectLst/>
                          <a:latin typeface="Cambria" panose="02040503050406030204" pitchFamily="18" charset="0"/>
                        </a:rPr>
                        <a:t> </a:t>
                      </a:r>
                    </a:p>
                  </a:txBody>
                  <a:tcP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CCFF66"/>
                    </a:solidFill>
                  </a:tcPr>
                </a:tc>
              </a:tr>
              <a:tr h="5525814">
                <a:tc>
                  <a:txBody>
                    <a:bodyPr/>
                    <a:lstStyle>
                      <a:lvl1pPr marL="533400" indent="-533400">
                        <a:spcBef>
                          <a:spcPct val="20000"/>
                        </a:spcBef>
                        <a:defRPr sz="2800">
                          <a:solidFill>
                            <a:schemeClr val="tx1"/>
                          </a:solidFill>
                          <a:latin typeface="Arial" panose="020B0604020202020204" pitchFamily="34" charset="0"/>
                        </a:defRPr>
                      </a:lvl1pPr>
                      <a:lvl2pPr marL="914400" indent="-457200">
                        <a:spcBef>
                          <a:spcPct val="20000"/>
                        </a:spcBef>
                        <a:defRPr sz="2400">
                          <a:solidFill>
                            <a:schemeClr val="tx1"/>
                          </a:solidFill>
                          <a:latin typeface="Arial" panose="020B0604020202020204" pitchFamily="34" charset="0"/>
                        </a:defRPr>
                      </a:lvl2pPr>
                      <a:lvl3pPr marL="1295400" indent="-381000">
                        <a:spcBef>
                          <a:spcPct val="20000"/>
                        </a:spcBef>
                        <a:defRPr sz="2000">
                          <a:solidFill>
                            <a:schemeClr val="tx1"/>
                          </a:solidFill>
                          <a:latin typeface="Arial" panose="020B0604020202020204" pitchFamily="34" charset="0"/>
                        </a:defRPr>
                      </a:lvl3pPr>
                      <a:lvl4pPr marL="1714500" indent="-342900">
                        <a:spcBef>
                          <a:spcPct val="20000"/>
                        </a:spcBef>
                        <a:defRPr>
                          <a:solidFill>
                            <a:schemeClr val="tx1"/>
                          </a:solidFill>
                          <a:latin typeface="Arial" panose="020B0604020202020204" pitchFamily="34" charset="0"/>
                        </a:defRPr>
                      </a:lvl4pPr>
                      <a:lvl5pPr marL="2171700" indent="-342900">
                        <a:spcBef>
                          <a:spcPct val="20000"/>
                        </a:spcBef>
                        <a:defRPr>
                          <a:solidFill>
                            <a:schemeClr val="tx1"/>
                          </a:solidFill>
                          <a:latin typeface="Arial" panose="020B0604020202020204" pitchFamily="34" charset="0"/>
                        </a:defRPr>
                      </a:lvl5pPr>
                      <a:lvl6pPr marL="2628900" indent="-342900" fontAlgn="base">
                        <a:spcBef>
                          <a:spcPct val="20000"/>
                        </a:spcBef>
                        <a:spcAft>
                          <a:spcPct val="0"/>
                        </a:spcAft>
                        <a:defRPr>
                          <a:solidFill>
                            <a:schemeClr val="tx1"/>
                          </a:solidFill>
                          <a:latin typeface="Arial" panose="020B0604020202020204" pitchFamily="34" charset="0"/>
                        </a:defRPr>
                      </a:lvl6pPr>
                      <a:lvl7pPr marL="3086100" indent="-342900" fontAlgn="base">
                        <a:spcBef>
                          <a:spcPct val="20000"/>
                        </a:spcBef>
                        <a:spcAft>
                          <a:spcPct val="0"/>
                        </a:spcAft>
                        <a:defRPr>
                          <a:solidFill>
                            <a:schemeClr val="tx1"/>
                          </a:solidFill>
                          <a:latin typeface="Arial" panose="020B0604020202020204" pitchFamily="34" charset="0"/>
                        </a:defRPr>
                      </a:lvl7pPr>
                      <a:lvl8pPr marL="3543300" indent="-342900" fontAlgn="base">
                        <a:spcBef>
                          <a:spcPct val="20000"/>
                        </a:spcBef>
                        <a:spcAft>
                          <a:spcPct val="0"/>
                        </a:spcAft>
                        <a:defRPr>
                          <a:solidFill>
                            <a:schemeClr val="tx1"/>
                          </a:solidFill>
                          <a:latin typeface="Arial" panose="020B0604020202020204" pitchFamily="34" charset="0"/>
                        </a:defRPr>
                      </a:lvl8pPr>
                      <a:lvl9pPr marL="4000500" indent="-342900" fontAlgn="base">
                        <a:spcBef>
                          <a:spcPct val="20000"/>
                        </a:spcBef>
                        <a:spcAft>
                          <a:spcPct val="0"/>
                        </a:spcAft>
                        <a:defRPr>
                          <a:solidFill>
                            <a:schemeClr val="tx1"/>
                          </a:solidFill>
                          <a:latin typeface="Arial" panose="020B0604020202020204" pitchFamily="34" charset="0"/>
                        </a:defRPr>
                      </a:lvl9pPr>
                    </a:lstStyle>
                    <a:p>
                      <a:pPr marL="533400" marR="0" lvl="0" indent="-533400" algn="l" defTabSz="914400" rtl="0" eaLnBrk="1" fontAlgn="base" latinLnBrk="0" hangingPunct="1">
                        <a:lnSpc>
                          <a:spcPct val="100000"/>
                        </a:lnSpc>
                        <a:spcBef>
                          <a:spcPct val="20000"/>
                        </a:spcBef>
                        <a:spcAft>
                          <a:spcPct val="0"/>
                        </a:spcAft>
                        <a:buClrTx/>
                        <a:buSzTx/>
                        <a:buFontTx/>
                        <a:buNone/>
                        <a:tabLst/>
                      </a:pPr>
                      <a:r>
                        <a:rPr kumimoji="0" lang="lv-LV" altLang="lv-LV" sz="1800" b="1" i="0" u="none" strike="noStrike" cap="none" normalizeH="0" baseline="0" dirty="0" smtClean="0">
                          <a:ln>
                            <a:noFill/>
                          </a:ln>
                          <a:solidFill>
                            <a:schemeClr val="tx1"/>
                          </a:solidFill>
                          <a:effectLst/>
                          <a:latin typeface="Arial" panose="020B0604020202020204" pitchFamily="34" charset="0"/>
                        </a:rPr>
                        <a:t>        </a:t>
                      </a:r>
                      <a:r>
                        <a:rPr kumimoji="0" lang="lv-LV" altLang="lv-LV" sz="2000" b="1" i="0" u="sng" strike="noStrike" cap="none" normalizeH="0" baseline="0" dirty="0" smtClean="0">
                          <a:ln>
                            <a:noFill/>
                          </a:ln>
                          <a:solidFill>
                            <a:schemeClr val="tx1"/>
                          </a:solidFill>
                          <a:effectLst/>
                          <a:latin typeface="Cambria" panose="02040503050406030204" pitchFamily="18" charset="0"/>
                        </a:rPr>
                        <a:t>Plantāciju mežu nereģistrē:</a:t>
                      </a:r>
                      <a:r>
                        <a:rPr kumimoji="0" lang="lv-LV" altLang="lv-LV" sz="2000" b="1" i="0" u="none" strike="noStrike" cap="none" normalizeH="0" baseline="0" dirty="0" smtClean="0">
                          <a:ln>
                            <a:noFill/>
                          </a:ln>
                          <a:solidFill>
                            <a:schemeClr val="tx1"/>
                          </a:solidFill>
                          <a:effectLst/>
                          <a:latin typeface="Cambria" panose="02040503050406030204" pitchFamily="18" charset="0"/>
                        </a:rPr>
                        <a:t> </a:t>
                      </a:r>
                      <a:br>
                        <a:rPr kumimoji="0" lang="lv-LV" altLang="lv-LV" sz="2000" b="1" i="0" u="none" strike="noStrike" cap="none" normalizeH="0" baseline="0" dirty="0" smtClean="0">
                          <a:ln>
                            <a:noFill/>
                          </a:ln>
                          <a:solidFill>
                            <a:schemeClr val="tx1"/>
                          </a:solidFill>
                          <a:effectLst/>
                          <a:latin typeface="Cambria" panose="02040503050406030204" pitchFamily="18" charset="0"/>
                        </a:rPr>
                      </a:br>
                      <a:r>
                        <a:rPr kumimoji="0" lang="lv-LV" altLang="lv-LV" sz="2000" b="1" i="0" u="none" strike="noStrike" cap="none" normalizeH="0" baseline="0" dirty="0" smtClean="0">
                          <a:ln>
                            <a:noFill/>
                          </a:ln>
                          <a:solidFill>
                            <a:schemeClr val="tx1"/>
                          </a:solidFill>
                          <a:effectLst/>
                          <a:latin typeface="Cambria" panose="02040503050406030204" pitchFamily="18" charset="0"/>
                        </a:rPr>
                        <a:t/>
                      </a:r>
                      <a:br>
                        <a:rPr kumimoji="0" lang="lv-LV" altLang="lv-LV" sz="2000" b="1" i="0" u="none" strike="noStrike" cap="none" normalizeH="0" baseline="0" dirty="0" smtClean="0">
                          <a:ln>
                            <a:noFill/>
                          </a:ln>
                          <a:solidFill>
                            <a:schemeClr val="tx1"/>
                          </a:solidFill>
                          <a:effectLst/>
                          <a:latin typeface="Cambria" panose="02040503050406030204" pitchFamily="18" charset="0"/>
                        </a:rPr>
                      </a:br>
                      <a:r>
                        <a:rPr kumimoji="0" lang="lv-LV" altLang="lv-LV" sz="2000" b="1" i="0" u="none" strike="noStrike" cap="none" normalizeH="0" baseline="0" dirty="0" smtClean="0">
                          <a:ln>
                            <a:noFill/>
                          </a:ln>
                          <a:solidFill>
                            <a:schemeClr val="tx1"/>
                          </a:solidFill>
                          <a:effectLst/>
                          <a:latin typeface="Cambria" panose="02040503050406030204" pitchFamily="18" charset="0"/>
                        </a:rPr>
                        <a:t>1. Baltijas jūras un Rīgas jūras līča krasta kāpu aizsargjoslā; </a:t>
                      </a:r>
                      <a:br>
                        <a:rPr kumimoji="0" lang="lv-LV" altLang="lv-LV" sz="2000" b="1" i="0" u="none" strike="noStrike" cap="none" normalizeH="0" baseline="0" dirty="0" smtClean="0">
                          <a:ln>
                            <a:noFill/>
                          </a:ln>
                          <a:solidFill>
                            <a:schemeClr val="tx1"/>
                          </a:solidFill>
                          <a:effectLst/>
                          <a:latin typeface="Cambria" panose="02040503050406030204" pitchFamily="18" charset="0"/>
                        </a:rPr>
                      </a:br>
                      <a:r>
                        <a:rPr kumimoji="0" lang="lv-LV" altLang="lv-LV" sz="2000" b="1" i="0" u="none" strike="noStrike" cap="none" normalizeH="0" baseline="0" dirty="0" smtClean="0">
                          <a:ln>
                            <a:noFill/>
                          </a:ln>
                          <a:solidFill>
                            <a:schemeClr val="tx1"/>
                          </a:solidFill>
                          <a:effectLst/>
                          <a:latin typeface="Cambria" panose="02040503050406030204" pitchFamily="18" charset="0"/>
                        </a:rPr>
                        <a:t/>
                      </a:r>
                      <a:br>
                        <a:rPr kumimoji="0" lang="lv-LV" altLang="lv-LV" sz="2000" b="1" i="0" u="none" strike="noStrike" cap="none" normalizeH="0" baseline="0" dirty="0" smtClean="0">
                          <a:ln>
                            <a:noFill/>
                          </a:ln>
                          <a:solidFill>
                            <a:schemeClr val="tx1"/>
                          </a:solidFill>
                          <a:effectLst/>
                          <a:latin typeface="Cambria" panose="02040503050406030204" pitchFamily="18" charset="0"/>
                        </a:rPr>
                      </a:br>
                      <a:r>
                        <a:rPr kumimoji="0" lang="lv-LV" altLang="lv-LV" sz="2000" b="1" i="0" u="none" strike="noStrike" cap="none" normalizeH="0" baseline="0" dirty="0" smtClean="0">
                          <a:ln>
                            <a:noFill/>
                          </a:ln>
                          <a:solidFill>
                            <a:schemeClr val="tx1"/>
                          </a:solidFill>
                          <a:effectLst/>
                          <a:latin typeface="Cambria" panose="02040503050406030204" pitchFamily="18" charset="0"/>
                        </a:rPr>
                        <a:t>2. ūdensteces vai ūdenstilpes aizsargjoslā, bet </a:t>
                      </a:r>
                      <a:r>
                        <a:rPr kumimoji="0" lang="lv-LV" altLang="lv-LV" sz="2000" b="1" i="0" u="sng" strike="noStrike" cap="none" normalizeH="0" baseline="0" dirty="0" smtClean="0">
                          <a:ln>
                            <a:noFill/>
                          </a:ln>
                          <a:solidFill>
                            <a:schemeClr val="tx1"/>
                          </a:solidFill>
                          <a:effectLst/>
                          <a:latin typeface="Cambria" panose="02040503050406030204" pitchFamily="18" charset="0"/>
                        </a:rPr>
                        <a:t>ne vairāk kā 25 metru platumā gar ūdensteces vai ūdenstilpes krastu, ja stādīto vai sēto egļu īpatsvars pārsniedz 90 procentu no kopējā ieaudzēto koku skaita;</a:t>
                      </a:r>
                      <a:r>
                        <a:rPr kumimoji="0" lang="lv-LV" altLang="lv-LV" sz="2000" b="1" i="0" u="none" strike="noStrike" cap="none" normalizeH="0" baseline="0" dirty="0" smtClean="0">
                          <a:ln>
                            <a:noFill/>
                          </a:ln>
                          <a:solidFill>
                            <a:schemeClr val="tx1"/>
                          </a:solidFill>
                          <a:effectLst/>
                          <a:latin typeface="Cambria" panose="02040503050406030204" pitchFamily="18" charset="0"/>
                        </a:rPr>
                        <a:t> </a:t>
                      </a:r>
                      <a:br>
                        <a:rPr kumimoji="0" lang="lv-LV" altLang="lv-LV" sz="2000" b="1" i="0" u="none" strike="noStrike" cap="none" normalizeH="0" baseline="0" dirty="0" smtClean="0">
                          <a:ln>
                            <a:noFill/>
                          </a:ln>
                          <a:solidFill>
                            <a:schemeClr val="tx1"/>
                          </a:solidFill>
                          <a:effectLst/>
                          <a:latin typeface="Cambria" panose="02040503050406030204" pitchFamily="18" charset="0"/>
                        </a:rPr>
                      </a:br>
                      <a:r>
                        <a:rPr kumimoji="0" lang="lv-LV" altLang="lv-LV" sz="2000" b="1" i="0" u="none" strike="noStrike" cap="none" normalizeH="0" baseline="0" dirty="0" smtClean="0">
                          <a:ln>
                            <a:noFill/>
                          </a:ln>
                          <a:solidFill>
                            <a:schemeClr val="tx1"/>
                          </a:solidFill>
                          <a:effectLst/>
                          <a:latin typeface="Cambria" panose="02040503050406030204" pitchFamily="18" charset="0"/>
                        </a:rPr>
                        <a:t/>
                      </a:r>
                      <a:br>
                        <a:rPr kumimoji="0" lang="lv-LV" altLang="lv-LV" sz="2000" b="1" i="0" u="none" strike="noStrike" cap="none" normalizeH="0" baseline="0" dirty="0" smtClean="0">
                          <a:ln>
                            <a:noFill/>
                          </a:ln>
                          <a:solidFill>
                            <a:schemeClr val="tx1"/>
                          </a:solidFill>
                          <a:effectLst/>
                          <a:latin typeface="Cambria" panose="02040503050406030204" pitchFamily="18" charset="0"/>
                        </a:rPr>
                      </a:br>
                      <a:r>
                        <a:rPr kumimoji="0" lang="lv-LV" altLang="lv-LV" sz="2000" b="1" i="0" u="none" strike="noStrike" cap="none" normalizeH="0" baseline="0" dirty="0" smtClean="0">
                          <a:ln>
                            <a:noFill/>
                          </a:ln>
                          <a:solidFill>
                            <a:schemeClr val="tx1"/>
                          </a:solidFill>
                          <a:effectLst/>
                          <a:latin typeface="Cambria" panose="02040503050406030204" pitchFamily="18" charset="0"/>
                        </a:rPr>
                        <a:t>3. ūdensteču un ūdenstilpju palienēs; </a:t>
                      </a:r>
                      <a:br>
                        <a:rPr kumimoji="0" lang="lv-LV" altLang="lv-LV" sz="2000" b="1" i="0" u="none" strike="noStrike" cap="none" normalizeH="0" baseline="0" dirty="0" smtClean="0">
                          <a:ln>
                            <a:noFill/>
                          </a:ln>
                          <a:solidFill>
                            <a:schemeClr val="tx1"/>
                          </a:solidFill>
                          <a:effectLst/>
                          <a:latin typeface="Cambria" panose="02040503050406030204" pitchFamily="18" charset="0"/>
                        </a:rPr>
                      </a:br>
                      <a:r>
                        <a:rPr kumimoji="0" lang="lv-LV" altLang="lv-LV" sz="2000" b="1" i="0" u="none" strike="noStrike" cap="none" normalizeH="0" baseline="0" dirty="0" smtClean="0">
                          <a:ln>
                            <a:noFill/>
                          </a:ln>
                          <a:solidFill>
                            <a:schemeClr val="tx1"/>
                          </a:solidFill>
                          <a:effectLst/>
                          <a:latin typeface="Cambria" panose="02040503050406030204" pitchFamily="18" charset="0"/>
                        </a:rPr>
                        <a:t/>
                      </a:r>
                      <a:br>
                        <a:rPr kumimoji="0" lang="lv-LV" altLang="lv-LV" sz="2000" b="1" i="0" u="none" strike="noStrike" cap="none" normalizeH="0" baseline="0" dirty="0" smtClean="0">
                          <a:ln>
                            <a:noFill/>
                          </a:ln>
                          <a:solidFill>
                            <a:schemeClr val="tx1"/>
                          </a:solidFill>
                          <a:effectLst/>
                          <a:latin typeface="Cambria" panose="02040503050406030204" pitchFamily="18" charset="0"/>
                        </a:rPr>
                      </a:br>
                      <a:r>
                        <a:rPr kumimoji="0" lang="lv-LV" altLang="lv-LV" sz="2000" b="1" i="0" u="none" strike="noStrike" cap="none" normalizeH="0" baseline="0" dirty="0" smtClean="0">
                          <a:ln>
                            <a:noFill/>
                          </a:ln>
                          <a:solidFill>
                            <a:schemeClr val="tx1"/>
                          </a:solidFill>
                          <a:effectLst/>
                          <a:latin typeface="Cambria" panose="02040503050406030204" pitchFamily="18" charset="0"/>
                        </a:rPr>
                        <a:t>4. mikroliegumos un teritorijās, kas normatīvajos aktos noteiktajā kārtībā Dabas aizsardzības pārvaldes uzturētajā valsts reģistrā ir reģistrētas kā īpaši aizsargājami biotopi un īpaši aizsargājamo sugu dzīvotnes; </a:t>
                      </a:r>
                      <a:br>
                        <a:rPr kumimoji="0" lang="lv-LV" altLang="lv-LV" sz="2000" b="1" i="0" u="none" strike="noStrike" cap="none" normalizeH="0" baseline="0" dirty="0" smtClean="0">
                          <a:ln>
                            <a:noFill/>
                          </a:ln>
                          <a:solidFill>
                            <a:schemeClr val="tx1"/>
                          </a:solidFill>
                          <a:effectLst/>
                          <a:latin typeface="Cambria" panose="02040503050406030204" pitchFamily="18" charset="0"/>
                        </a:rPr>
                      </a:br>
                      <a:r>
                        <a:rPr kumimoji="0" lang="lv-LV" altLang="lv-LV" sz="2000" b="1" i="0" u="none" strike="noStrike" cap="none" normalizeH="0" baseline="0" dirty="0" smtClean="0">
                          <a:ln>
                            <a:noFill/>
                          </a:ln>
                          <a:solidFill>
                            <a:schemeClr val="tx1"/>
                          </a:solidFill>
                          <a:effectLst/>
                          <a:latin typeface="Cambria" panose="02040503050406030204" pitchFamily="18" charset="0"/>
                        </a:rPr>
                        <a:t/>
                      </a:r>
                      <a:br>
                        <a:rPr kumimoji="0" lang="lv-LV" altLang="lv-LV" sz="2000" b="1" i="0" u="none" strike="noStrike" cap="none" normalizeH="0" baseline="0" dirty="0" smtClean="0">
                          <a:ln>
                            <a:noFill/>
                          </a:ln>
                          <a:solidFill>
                            <a:schemeClr val="tx1"/>
                          </a:solidFill>
                          <a:effectLst/>
                          <a:latin typeface="Cambria" panose="02040503050406030204" pitchFamily="18" charset="0"/>
                        </a:rPr>
                      </a:br>
                      <a:r>
                        <a:rPr kumimoji="0" lang="lv-LV" altLang="lv-LV" sz="2000" b="1" i="0" u="none" strike="noStrike" cap="none" normalizeH="0" baseline="0" dirty="0" smtClean="0">
                          <a:ln>
                            <a:noFill/>
                          </a:ln>
                          <a:solidFill>
                            <a:schemeClr val="tx1"/>
                          </a:solidFill>
                          <a:effectLst/>
                          <a:latin typeface="Cambria" panose="02040503050406030204" pitchFamily="18" charset="0"/>
                        </a:rPr>
                        <a:t>5. īpaši aizsargājamās dabas teritorijās, izņemot neitrālo zonu</a:t>
                      </a:r>
                      <a:r>
                        <a:rPr kumimoji="0" lang="lv-LV" altLang="lv-LV" sz="1800" b="1" i="0" u="none" strike="noStrike" cap="none" normalizeH="0" baseline="0" dirty="0" smtClean="0">
                          <a:ln>
                            <a:noFill/>
                          </a:ln>
                          <a:solidFill>
                            <a:schemeClr val="tx1"/>
                          </a:solidFill>
                          <a:effectLst/>
                          <a:latin typeface="Arial" panose="020B0604020202020204" pitchFamily="34" charset="0"/>
                        </a:rPr>
                        <a:t>.</a:t>
                      </a:r>
                      <a:r>
                        <a:rPr kumimoji="0" lang="lv-LV" altLang="lv-LV" sz="1800" b="0" i="0" u="none" strike="noStrike" cap="none" normalizeH="0" baseline="0" dirty="0" smtClean="0">
                          <a:ln>
                            <a:noFill/>
                          </a:ln>
                          <a:solidFill>
                            <a:schemeClr val="tx1"/>
                          </a:solidFill>
                          <a:effectLst/>
                          <a:latin typeface="Arial" panose="020B0604020202020204" pitchFamily="34" charset="0"/>
                        </a:rPr>
                        <a:t> </a:t>
                      </a:r>
                    </a:p>
                  </a:txBody>
                  <a:tcPr horzOverflow="overflow">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158307513"/>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3" name="Title 1"/>
          <p:cNvSpPr>
            <a:spLocks noGrp="1"/>
          </p:cNvSpPr>
          <p:nvPr>
            <p:ph type="title"/>
          </p:nvPr>
        </p:nvSpPr>
        <p:spPr>
          <a:xfrm>
            <a:off x="827584" y="116632"/>
            <a:ext cx="6624637" cy="971104"/>
          </a:xfrm>
        </p:spPr>
        <p:txBody>
          <a:bodyPr/>
          <a:lstStyle/>
          <a:p>
            <a:pPr algn="ctr" eaLnBrk="1" hangingPunct="1"/>
            <a:r>
              <a:rPr lang="lv-LV" sz="2800" dirty="0" smtClean="0">
                <a:latin typeface="Cambria" panose="02040503050406030204" pitchFamily="18" charset="0"/>
              </a:rPr>
              <a:t>GALVENĀS LIKUMA JOMAS</a:t>
            </a:r>
          </a:p>
        </p:txBody>
      </p:sp>
      <p:sp>
        <p:nvSpPr>
          <p:cNvPr id="18434" name="Content Placeholder 2"/>
          <p:cNvSpPr>
            <a:spLocks noGrp="1"/>
          </p:cNvSpPr>
          <p:nvPr>
            <p:ph idx="1"/>
          </p:nvPr>
        </p:nvSpPr>
        <p:spPr>
          <a:xfrm>
            <a:off x="827584" y="620688"/>
            <a:ext cx="6984776" cy="5760640"/>
          </a:xfrm>
        </p:spPr>
        <p:txBody>
          <a:bodyPr/>
          <a:lstStyle/>
          <a:p>
            <a:pPr eaLnBrk="1" hangingPunct="1">
              <a:buFontTx/>
              <a:buChar char="•"/>
            </a:pPr>
            <a:r>
              <a:rPr lang="lv-LV" sz="1800" b="1" dirty="0" smtClean="0">
                <a:solidFill>
                  <a:schemeClr val="tx1"/>
                </a:solidFill>
                <a:latin typeface="Cambria" panose="02040503050406030204" pitchFamily="18" charset="0"/>
              </a:rPr>
              <a:t>Vispārīgie noteikumi</a:t>
            </a:r>
          </a:p>
          <a:p>
            <a:pPr lvl="1" eaLnBrk="1" hangingPunct="1"/>
            <a:r>
              <a:rPr lang="lv-LV" sz="1800" b="1" dirty="0" smtClean="0">
                <a:solidFill>
                  <a:schemeClr val="tx1"/>
                </a:solidFill>
                <a:latin typeface="Cambria" panose="02040503050406030204" pitchFamily="18" charset="0"/>
              </a:rPr>
              <a:t>Meža likuma mērķis un objekts</a:t>
            </a:r>
          </a:p>
          <a:p>
            <a:pPr lvl="1" eaLnBrk="1" hangingPunct="1"/>
            <a:r>
              <a:rPr lang="lv-LV" sz="1800" b="1" dirty="0" smtClean="0">
                <a:solidFill>
                  <a:schemeClr val="tx1"/>
                </a:solidFill>
                <a:latin typeface="Cambria" panose="02040503050406030204" pitchFamily="18" charset="0"/>
              </a:rPr>
              <a:t>Meža ilgtspējīgas apsaimniekošanas novērtēšana</a:t>
            </a:r>
          </a:p>
          <a:p>
            <a:pPr eaLnBrk="1" hangingPunct="1">
              <a:buFontTx/>
              <a:buChar char="•"/>
            </a:pPr>
            <a:r>
              <a:rPr lang="lv-LV" sz="1800" b="1" dirty="0">
                <a:solidFill>
                  <a:schemeClr val="tx1"/>
                </a:solidFill>
                <a:latin typeface="Cambria" panose="02040503050406030204" pitchFamily="18" charset="0"/>
              </a:rPr>
              <a:t>Tiesības uzturēties mežā</a:t>
            </a:r>
          </a:p>
          <a:p>
            <a:pPr eaLnBrk="1" hangingPunct="1">
              <a:buFont typeface="Arial" charset="0"/>
              <a:buChar char="•"/>
            </a:pPr>
            <a:r>
              <a:rPr lang="lv-LV" sz="1800" b="1" dirty="0" smtClean="0">
                <a:solidFill>
                  <a:schemeClr val="tx1"/>
                </a:solidFill>
                <a:latin typeface="Cambria" panose="02040503050406030204" pitchFamily="18" charset="0"/>
              </a:rPr>
              <a:t>Koku ciršana</a:t>
            </a:r>
          </a:p>
          <a:p>
            <a:pPr eaLnBrk="1" hangingPunct="1">
              <a:buFont typeface="Arial" charset="0"/>
              <a:buChar char="•"/>
            </a:pPr>
            <a:r>
              <a:rPr lang="lv-LV" sz="1800" b="1" dirty="0" smtClean="0">
                <a:solidFill>
                  <a:schemeClr val="tx1"/>
                </a:solidFill>
                <a:latin typeface="Cambria" panose="02040503050406030204" pitchFamily="18" charset="0"/>
              </a:rPr>
              <a:t>Meža nekoksnes vērtību izmantošana</a:t>
            </a:r>
          </a:p>
          <a:p>
            <a:pPr eaLnBrk="1" hangingPunct="1">
              <a:buFont typeface="Arial" charset="0"/>
              <a:buChar char="•"/>
            </a:pPr>
            <a:r>
              <a:rPr lang="lv-LV" sz="1800" b="1" dirty="0" smtClean="0">
                <a:solidFill>
                  <a:schemeClr val="tx1"/>
                </a:solidFill>
                <a:latin typeface="Cambria" panose="02040503050406030204" pitchFamily="18" charset="0"/>
              </a:rPr>
              <a:t>Meža reproduktīvais materiāls</a:t>
            </a:r>
            <a:endParaRPr lang="lv-LV" sz="1800" dirty="0">
              <a:solidFill>
                <a:schemeClr val="tx1"/>
              </a:solidFill>
              <a:latin typeface="Cambria" panose="02040503050406030204" pitchFamily="18" charset="0"/>
            </a:endParaRPr>
          </a:p>
          <a:p>
            <a:pPr eaLnBrk="1" hangingPunct="1">
              <a:buFont typeface="Arial" charset="0"/>
              <a:buChar char="•"/>
            </a:pPr>
            <a:r>
              <a:rPr lang="lv-LV" sz="1800" b="1" dirty="0" smtClean="0">
                <a:solidFill>
                  <a:schemeClr val="tx1"/>
                </a:solidFill>
                <a:latin typeface="Cambria" panose="02040503050406030204" pitchFamily="18" charset="0"/>
              </a:rPr>
              <a:t>Meža atjaunošana un ieaudzēšana</a:t>
            </a:r>
          </a:p>
          <a:p>
            <a:pPr eaLnBrk="1" hangingPunct="1">
              <a:buFont typeface="Arial" charset="0"/>
              <a:buChar char="•"/>
            </a:pPr>
            <a:r>
              <a:rPr lang="lv-LV" sz="1800" b="1" dirty="0" smtClean="0">
                <a:solidFill>
                  <a:schemeClr val="tx1"/>
                </a:solidFill>
                <a:latin typeface="Cambria" panose="02040503050406030204" pitchFamily="18" charset="0"/>
              </a:rPr>
              <a:t>Meža aizsardzība</a:t>
            </a:r>
          </a:p>
          <a:p>
            <a:pPr eaLnBrk="1" hangingPunct="1">
              <a:buFont typeface="Arial" charset="0"/>
              <a:buChar char="•"/>
            </a:pPr>
            <a:r>
              <a:rPr lang="lv-LV" sz="1800" b="1" dirty="0" smtClean="0">
                <a:solidFill>
                  <a:schemeClr val="tx1"/>
                </a:solidFill>
                <a:latin typeface="Cambria" panose="02040503050406030204" pitchFamily="18" charset="0"/>
              </a:rPr>
              <a:t>Informācija par mežu un meža apsaimniekošanas plāns</a:t>
            </a:r>
          </a:p>
          <a:p>
            <a:pPr eaLnBrk="1" hangingPunct="1">
              <a:buFont typeface="Arial" charset="0"/>
              <a:buChar char="•"/>
            </a:pPr>
            <a:r>
              <a:rPr lang="lv-LV" sz="1800" b="1" dirty="0">
                <a:solidFill>
                  <a:schemeClr val="tx1"/>
                </a:solidFill>
                <a:latin typeface="Cambria" panose="02040503050406030204" pitchFamily="18" charset="0"/>
              </a:rPr>
              <a:t>Dabas aizsardzība </a:t>
            </a:r>
            <a:r>
              <a:rPr lang="lv-LV" sz="1800" b="1" dirty="0" smtClean="0">
                <a:solidFill>
                  <a:schemeClr val="tx1"/>
                </a:solidFill>
                <a:latin typeface="Cambria" panose="02040503050406030204" pitchFamily="18" charset="0"/>
              </a:rPr>
              <a:t>mežā</a:t>
            </a:r>
          </a:p>
          <a:p>
            <a:pPr eaLnBrk="1" hangingPunct="1">
              <a:buFont typeface="Arial" charset="0"/>
              <a:buChar char="•"/>
            </a:pPr>
            <a:r>
              <a:rPr lang="lv-LV" sz="1800" b="1" dirty="0" smtClean="0">
                <a:solidFill>
                  <a:schemeClr val="tx1"/>
                </a:solidFill>
                <a:latin typeface="Cambria" panose="02040503050406030204" pitchFamily="18" charset="0"/>
              </a:rPr>
              <a:t>Parki un mežaparki</a:t>
            </a:r>
            <a:endParaRPr lang="lv-LV" sz="1800" b="1" dirty="0">
              <a:solidFill>
                <a:schemeClr val="tx1"/>
              </a:solidFill>
              <a:latin typeface="Cambria" panose="02040503050406030204" pitchFamily="18" charset="0"/>
            </a:endParaRPr>
          </a:p>
          <a:p>
            <a:pPr eaLnBrk="1" hangingPunct="1">
              <a:buFont typeface="Arial" charset="0"/>
              <a:buChar char="•"/>
            </a:pPr>
            <a:r>
              <a:rPr lang="lv-LV" sz="1800" b="1" dirty="0" smtClean="0">
                <a:solidFill>
                  <a:schemeClr val="tx1"/>
                </a:solidFill>
                <a:latin typeface="Cambria" panose="02040503050406030204" pitchFamily="18" charset="0"/>
              </a:rPr>
              <a:t>Atmežošana </a:t>
            </a:r>
          </a:p>
          <a:p>
            <a:pPr eaLnBrk="1" hangingPunct="1">
              <a:buFont typeface="Arial" charset="0"/>
              <a:buChar char="•"/>
            </a:pPr>
            <a:r>
              <a:rPr lang="lv-LV" sz="1800" b="1" dirty="0" smtClean="0">
                <a:solidFill>
                  <a:schemeClr val="tx1"/>
                </a:solidFill>
                <a:latin typeface="Cambria" panose="02040503050406030204" pitchFamily="18" charset="0"/>
              </a:rPr>
              <a:t>Meža valsts pārvalde</a:t>
            </a:r>
          </a:p>
          <a:p>
            <a:pPr eaLnBrk="1" hangingPunct="1">
              <a:buFont typeface="Arial" charset="0"/>
              <a:buChar char="•"/>
            </a:pPr>
            <a:r>
              <a:rPr lang="lv-LV" sz="1800" b="1" dirty="0" smtClean="0">
                <a:solidFill>
                  <a:schemeClr val="tx1"/>
                </a:solidFill>
                <a:latin typeface="Cambria" panose="02040503050406030204" pitchFamily="18" charset="0"/>
              </a:rPr>
              <a:t>Zinātniskās izpētes meži</a:t>
            </a:r>
          </a:p>
          <a:p>
            <a:pPr eaLnBrk="1" hangingPunct="1">
              <a:buFont typeface="Arial" charset="0"/>
              <a:buChar char="•"/>
            </a:pPr>
            <a:r>
              <a:rPr lang="lv-LV" sz="1800" b="1" dirty="0" smtClean="0">
                <a:solidFill>
                  <a:schemeClr val="tx1"/>
                </a:solidFill>
                <a:latin typeface="Cambria" panose="02040503050406030204" pitchFamily="18" charset="0"/>
              </a:rPr>
              <a:t>Atbildība par meža apsaimniekošanas normatīvo aktu pārkāpumiem</a:t>
            </a:r>
          </a:p>
          <a:p>
            <a:pPr eaLnBrk="1" hangingPunct="1">
              <a:buFont typeface="Arial" charset="0"/>
              <a:buChar char="•"/>
            </a:pPr>
            <a:endParaRPr lang="lv-LV" sz="1800" b="1" dirty="0" smtClean="0">
              <a:solidFill>
                <a:schemeClr val="tx1"/>
              </a:solidFill>
            </a:endParaRP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561975"/>
          </a:xfrm>
        </p:spPr>
        <p:txBody>
          <a:bodyPr rtlCol="0">
            <a:normAutofit/>
          </a:bodyPr>
          <a:lstStyle/>
          <a:p>
            <a:pPr algn="ctr" fontAlgn="auto">
              <a:spcAft>
                <a:spcPts val="0"/>
              </a:spcAft>
              <a:defRPr/>
            </a:pPr>
            <a:r>
              <a:rPr lang="lv-LV" sz="2400" b="1" dirty="0" smtClean="0">
                <a:solidFill>
                  <a:srgbClr val="006600"/>
                </a:solidFill>
                <a:effectLst>
                  <a:outerShdw blurRad="38100" dist="38100" dir="2700000" algn="tl">
                    <a:srgbClr val="C0C0C0"/>
                  </a:outerShdw>
                </a:effectLst>
                <a:latin typeface="Cambria" panose="02040503050406030204" pitchFamily="18" charset="0"/>
                <a:cs typeface="Arial" panose="020B0604020202020204" pitchFamily="34" charset="0"/>
              </a:rPr>
              <a:t>PLANTĀCIJU MEŽI</a:t>
            </a:r>
            <a:endParaRPr lang="lv-LV" altLang="lv-LV" sz="2400" b="1" dirty="0" smtClean="0">
              <a:solidFill>
                <a:srgbClr val="006600"/>
              </a:solidFill>
              <a:latin typeface="Cambria" panose="02040503050406030204" pitchFamily="18" charset="0"/>
            </a:endParaRPr>
          </a:p>
        </p:txBody>
      </p:sp>
      <p:sp>
        <p:nvSpPr>
          <p:cNvPr id="44035" name="Rectangle 3"/>
          <p:cNvSpPr>
            <a:spLocks noGrp="1" noChangeArrowheads="1"/>
          </p:cNvSpPr>
          <p:nvPr>
            <p:ph idx="1"/>
          </p:nvPr>
        </p:nvSpPr>
        <p:spPr bwMode="auto">
          <a:xfrm>
            <a:off x="582613" y="1052513"/>
            <a:ext cx="8229600" cy="5472112"/>
          </a:xfrm>
        </p:spPr>
        <p:txBody>
          <a:bodyPr wrap="square" numCol="1" anchor="t" anchorCtr="0" compatLnSpc="1">
            <a:prstTxWarp prst="textNoShape">
              <a:avLst/>
            </a:prstTxWarp>
          </a:bodyPr>
          <a:lstStyle/>
          <a:p>
            <a:pPr marL="609600" indent="-609600" algn="just">
              <a:lnSpc>
                <a:spcPct val="80000"/>
              </a:lnSpc>
              <a:buFontTx/>
              <a:buNone/>
            </a:pPr>
            <a:endParaRPr lang="lv-LV" altLang="lv-LV" sz="1600" b="1" dirty="0" smtClean="0"/>
          </a:p>
          <a:p>
            <a:pPr marL="609600" indent="-609600" algn="just">
              <a:lnSpc>
                <a:spcPct val="80000"/>
              </a:lnSpc>
              <a:buFontTx/>
              <a:buNone/>
            </a:pPr>
            <a:r>
              <a:rPr lang="lv-LV" altLang="lv-LV" sz="1800" b="1" dirty="0" smtClean="0">
                <a:latin typeface="Cambria" panose="02040503050406030204" pitchFamily="18" charset="0"/>
              </a:rPr>
              <a:t>         </a:t>
            </a:r>
            <a:r>
              <a:rPr lang="lv-LV" altLang="lv-LV" sz="1800" b="1" u="sng" dirty="0" smtClean="0">
                <a:latin typeface="Cambria" panose="02040503050406030204" pitchFamily="18" charset="0"/>
              </a:rPr>
              <a:t>Kritēriji</a:t>
            </a:r>
          </a:p>
          <a:p>
            <a:pPr marL="609600" indent="-609600" algn="just">
              <a:lnSpc>
                <a:spcPct val="80000"/>
              </a:lnSpc>
              <a:buFontTx/>
              <a:buNone/>
            </a:pPr>
            <a:r>
              <a:rPr lang="lv-LV" altLang="lv-LV" sz="1800" b="1" dirty="0" smtClean="0">
                <a:latin typeface="Cambria" panose="02040503050406030204" pitchFamily="18" charset="0"/>
              </a:rPr>
              <a:t/>
            </a:r>
            <a:br>
              <a:rPr lang="lv-LV" altLang="lv-LV" sz="1800" b="1" dirty="0" smtClean="0">
                <a:latin typeface="Cambria" panose="02040503050406030204" pitchFamily="18" charset="0"/>
              </a:rPr>
            </a:br>
            <a:r>
              <a:rPr lang="lv-LV" altLang="lv-LV" sz="1800" b="1" dirty="0" smtClean="0">
                <a:latin typeface="Cambria" panose="02040503050406030204" pitchFamily="18" charset="0"/>
              </a:rPr>
              <a:t>1. koku suga vai sugas atbilst plantāciju meža audzēšanas mērķim; </a:t>
            </a:r>
            <a:br>
              <a:rPr lang="lv-LV" altLang="lv-LV" sz="1800" b="1" dirty="0" smtClean="0">
                <a:latin typeface="Cambria" panose="02040503050406030204" pitchFamily="18" charset="0"/>
              </a:rPr>
            </a:br>
            <a:r>
              <a:rPr lang="lv-LV" altLang="lv-LV" sz="1800" b="1" dirty="0" smtClean="0">
                <a:latin typeface="Cambria" panose="02040503050406030204" pitchFamily="18" charset="0"/>
              </a:rPr>
              <a:t/>
            </a:r>
            <a:br>
              <a:rPr lang="lv-LV" altLang="lv-LV" sz="1800" b="1" dirty="0" smtClean="0">
                <a:latin typeface="Cambria" panose="02040503050406030204" pitchFamily="18" charset="0"/>
              </a:rPr>
            </a:br>
            <a:r>
              <a:rPr lang="lv-LV" altLang="lv-LV" sz="1800" b="1" dirty="0" smtClean="0">
                <a:latin typeface="Cambria" panose="02040503050406030204" pitchFamily="18" charset="0"/>
              </a:rPr>
              <a:t>2. minimālais ieaudzētās mežaudzes koku augstums;</a:t>
            </a:r>
          </a:p>
          <a:p>
            <a:pPr marL="609600" indent="-609600">
              <a:lnSpc>
                <a:spcPct val="80000"/>
              </a:lnSpc>
              <a:buFontTx/>
              <a:buNone/>
            </a:pPr>
            <a:r>
              <a:rPr lang="lv-LV" altLang="lv-LV" sz="1800" b="1" dirty="0" smtClean="0">
                <a:latin typeface="Cambria" panose="02040503050406030204" pitchFamily="18" charset="0"/>
              </a:rPr>
              <a:t/>
            </a:r>
            <a:br>
              <a:rPr lang="lv-LV" altLang="lv-LV" sz="1800" b="1" dirty="0" smtClean="0">
                <a:latin typeface="Cambria" panose="02040503050406030204" pitchFamily="18" charset="0"/>
              </a:rPr>
            </a:br>
            <a:r>
              <a:rPr lang="lv-LV" altLang="lv-LV" sz="1800" b="1" dirty="0" smtClean="0">
                <a:latin typeface="Cambria" panose="02040503050406030204" pitchFamily="18" charset="0"/>
              </a:rPr>
              <a:t>3. minimāli nepieciešamais kopējais ieaugušo koku skaits atkarībā no valdošās koku sugas </a:t>
            </a:r>
            <a:br>
              <a:rPr lang="lv-LV" altLang="lv-LV" sz="1800" b="1" dirty="0" smtClean="0">
                <a:latin typeface="Cambria" panose="02040503050406030204" pitchFamily="18" charset="0"/>
              </a:rPr>
            </a:br>
            <a:r>
              <a:rPr lang="lv-LV" altLang="lv-LV" sz="1800" b="1" dirty="0" smtClean="0">
                <a:latin typeface="Cambria" panose="02040503050406030204" pitchFamily="18" charset="0"/>
              </a:rPr>
              <a:t/>
            </a:r>
            <a:br>
              <a:rPr lang="lv-LV" altLang="lv-LV" sz="1800" b="1" dirty="0" smtClean="0">
                <a:latin typeface="Cambria" panose="02040503050406030204" pitchFamily="18" charset="0"/>
              </a:rPr>
            </a:br>
            <a:r>
              <a:rPr lang="lv-LV" altLang="lv-LV" sz="1800" b="1" u="sng" dirty="0" smtClean="0">
                <a:latin typeface="Cambria" panose="02040503050406030204" pitchFamily="18" charset="0"/>
              </a:rPr>
              <a:t>Galvenie nosacījumi:</a:t>
            </a:r>
          </a:p>
          <a:p>
            <a:pPr marL="609600" indent="-609600" algn="just">
              <a:lnSpc>
                <a:spcPct val="80000"/>
              </a:lnSpc>
              <a:buFontTx/>
              <a:buNone/>
            </a:pPr>
            <a:r>
              <a:rPr lang="lv-LV" altLang="lv-LV" sz="1800" b="1" dirty="0" smtClean="0">
                <a:latin typeface="Cambria" panose="02040503050406030204" pitchFamily="18" charset="0"/>
              </a:rPr>
              <a:t>          1. ja plantāciju mežs ieaudzēts, </a:t>
            </a:r>
            <a:r>
              <a:rPr lang="lv-LV" altLang="lv-LV" sz="1800" b="1" u="sng" dirty="0" smtClean="0">
                <a:latin typeface="Cambria" panose="02040503050406030204" pitchFamily="18" charset="0"/>
              </a:rPr>
              <a:t>sējot vai stādot egli</a:t>
            </a:r>
            <a:r>
              <a:rPr lang="lv-LV" altLang="lv-LV" sz="1800" b="1" dirty="0" smtClean="0">
                <a:latin typeface="Cambria" panose="02040503050406030204" pitchFamily="18" charset="0"/>
              </a:rPr>
              <a:t>, un tā </a:t>
            </a:r>
            <a:r>
              <a:rPr lang="lv-LV" altLang="lv-LV" sz="1800" b="1" u="sng" dirty="0" smtClean="0">
                <a:latin typeface="Cambria" panose="02040503050406030204" pitchFamily="18" charset="0"/>
              </a:rPr>
              <a:t>vienlaidus platība vienā zemes vienībā ir 20 hektāru un vairāk</a:t>
            </a:r>
            <a:r>
              <a:rPr lang="lv-LV" altLang="lv-LV" sz="1800" b="1" dirty="0" smtClean="0">
                <a:latin typeface="Cambria" panose="02040503050406030204" pitchFamily="18" charset="0"/>
              </a:rPr>
              <a:t>, un tā teritorijā nav iekļauti meža zemju </a:t>
            </a:r>
            <a:r>
              <a:rPr lang="lv-LV" altLang="lv-LV" sz="1800" b="1" dirty="0" err="1" smtClean="0">
                <a:latin typeface="Cambria" panose="02040503050406030204" pitchFamily="18" charset="0"/>
              </a:rPr>
              <a:t>ieslēgumi</a:t>
            </a:r>
            <a:r>
              <a:rPr lang="lv-LV" altLang="lv-LV" sz="1800" b="1" dirty="0" smtClean="0">
                <a:latin typeface="Cambria" panose="02040503050406030204" pitchFamily="18" charset="0"/>
              </a:rPr>
              <a:t>, krūmāji vai dabiskai atjaunošanai atstātās vietas vismaz piecu procentu apmērā no plantācijas meža platības, tad </a:t>
            </a:r>
            <a:r>
              <a:rPr lang="lv-LV" altLang="lv-LV" sz="1800" b="1" u="sng" dirty="0" smtClean="0">
                <a:latin typeface="Cambria" panose="02040503050406030204" pitchFamily="18" charset="0"/>
              </a:rPr>
              <a:t>egles īpatsvars nedrīkst pārsniegt 95 procentus</a:t>
            </a:r>
            <a:r>
              <a:rPr lang="lv-LV" altLang="lv-LV" sz="1800" b="1" dirty="0" smtClean="0">
                <a:latin typeface="Cambria" panose="02040503050406030204" pitchFamily="18" charset="0"/>
              </a:rPr>
              <a:t> no kopējā ieaugušo koku skaita;</a:t>
            </a:r>
          </a:p>
          <a:p>
            <a:pPr marL="609600" indent="-609600">
              <a:lnSpc>
                <a:spcPct val="80000"/>
              </a:lnSpc>
              <a:buFontTx/>
              <a:buNone/>
            </a:pPr>
            <a:endParaRPr lang="lv-LV" altLang="lv-LV" sz="1800" b="1" dirty="0" smtClean="0">
              <a:latin typeface="Cambria" panose="02040503050406030204" pitchFamily="18" charset="0"/>
            </a:endParaRPr>
          </a:p>
          <a:p>
            <a:pPr marL="609600" indent="-609600" algn="just">
              <a:lnSpc>
                <a:spcPct val="80000"/>
              </a:lnSpc>
              <a:buFontTx/>
              <a:buNone/>
            </a:pPr>
            <a:r>
              <a:rPr lang="lv-LV" altLang="lv-LV" sz="1800" b="1" dirty="0" smtClean="0">
                <a:latin typeface="Cambria" panose="02040503050406030204" pitchFamily="18" charset="0"/>
              </a:rPr>
              <a:t>          2. lai reģistrētu plantāciju mežu, meža īpašnieks vai tiesiskais valdītājs iesniedz dienestā pārskatu par meža ieaudzēšanu atbilstoši normatīvajiem aktiem par meža inventarizāciju un Meža valsts reģistra informācijas apriti.</a:t>
            </a:r>
          </a:p>
        </p:txBody>
      </p:sp>
      <p:sp>
        <p:nvSpPr>
          <p:cNvPr id="44036" name="Text Box 4"/>
          <p:cNvSpPr txBox="1">
            <a:spLocks noChangeArrowheads="1"/>
          </p:cNvSpPr>
          <p:nvPr/>
        </p:nvSpPr>
        <p:spPr bwMode="auto">
          <a:xfrm>
            <a:off x="1671638" y="3211513"/>
            <a:ext cx="5060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endParaRPr lang="lv-LV" altLang="lv-LV"/>
          </a:p>
        </p:txBody>
      </p:sp>
      <p:sp>
        <p:nvSpPr>
          <p:cNvPr id="44037" name="Text Box 5"/>
          <p:cNvSpPr txBox="1">
            <a:spLocks noChangeArrowheads="1"/>
          </p:cNvSpPr>
          <p:nvPr/>
        </p:nvSpPr>
        <p:spPr bwMode="auto">
          <a:xfrm>
            <a:off x="1547664" y="1340768"/>
            <a:ext cx="79930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just" eaLnBrk="1" hangingPunct="1">
              <a:spcBef>
                <a:spcPct val="20000"/>
              </a:spcBef>
            </a:pPr>
            <a:r>
              <a:rPr lang="lv-LV" altLang="lv-LV" sz="1800" b="1"/>
              <a:t>   </a:t>
            </a:r>
          </a:p>
        </p:txBody>
      </p:sp>
    </p:spTree>
    <p:extLst>
      <p:ext uri="{BB962C8B-B14F-4D97-AF65-F5344CB8AC3E}">
        <p14:creationId xmlns:p14="http://schemas.microsoft.com/office/powerpoint/2010/main" val="2340742846"/>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67544" y="150139"/>
            <a:ext cx="7859713" cy="576262"/>
          </a:xfrm>
        </p:spPr>
        <p:txBody>
          <a:bodyPr rtlCol="0">
            <a:normAutofit/>
          </a:bodyPr>
          <a:lstStyle/>
          <a:p>
            <a:pPr algn="ctr" fontAlgn="auto">
              <a:spcAft>
                <a:spcPts val="0"/>
              </a:spcAft>
              <a:defRPr/>
            </a:pPr>
            <a:r>
              <a:rPr lang="lv-LV" sz="2400" b="1" dirty="0" smtClean="0">
                <a:solidFill>
                  <a:srgbClr val="006600"/>
                </a:solidFill>
                <a:effectLst>
                  <a:outerShdw blurRad="38100" dist="38100" dir="2700000" algn="tl">
                    <a:srgbClr val="C0C0C0"/>
                  </a:outerShdw>
                </a:effectLst>
                <a:latin typeface="Cambria" panose="02040503050406030204" pitchFamily="18" charset="0"/>
                <a:cs typeface="Arial" panose="020B0604020202020204" pitchFamily="34" charset="0"/>
              </a:rPr>
              <a:t>PLANTĀCIJU MEŽI</a:t>
            </a:r>
            <a:endParaRPr lang="lv-LV" altLang="lv-LV" sz="2400" b="1" dirty="0" smtClean="0">
              <a:solidFill>
                <a:srgbClr val="006600"/>
              </a:solidFill>
              <a:latin typeface="Cambria" panose="02040503050406030204" pitchFamily="18" charset="0"/>
            </a:endParaRPr>
          </a:p>
        </p:txBody>
      </p:sp>
      <p:sp>
        <p:nvSpPr>
          <p:cNvPr id="45059" name="Rectangle 3"/>
          <p:cNvSpPr>
            <a:spLocks noGrp="1" noChangeArrowheads="1"/>
          </p:cNvSpPr>
          <p:nvPr>
            <p:ph idx="1"/>
          </p:nvPr>
        </p:nvSpPr>
        <p:spPr bwMode="auto">
          <a:xfrm>
            <a:off x="590550" y="1341438"/>
            <a:ext cx="8229600" cy="5472112"/>
          </a:xfrm>
        </p:spPr>
        <p:txBody>
          <a:bodyPr wrap="square" numCol="1" anchor="t" anchorCtr="0" compatLnSpc="1">
            <a:prstTxWarp prst="textNoShape">
              <a:avLst/>
            </a:prstTxWarp>
          </a:bodyPr>
          <a:lstStyle/>
          <a:p>
            <a:pPr marL="609600" indent="-609600" algn="just">
              <a:buFontTx/>
              <a:buNone/>
            </a:pPr>
            <a:r>
              <a:rPr lang="lv-LV" altLang="lv-LV" sz="1600" b="1" dirty="0" smtClean="0"/>
              <a:t>          </a:t>
            </a:r>
            <a:r>
              <a:rPr lang="lv-LV" altLang="lv-LV" sz="1800" b="1" u="sng" dirty="0" smtClean="0"/>
              <a:t>Galvenie nosacījumi</a:t>
            </a:r>
            <a:r>
              <a:rPr lang="lv-LV" altLang="lv-LV" sz="1800" b="1" dirty="0" smtClean="0"/>
              <a:t>:</a:t>
            </a:r>
          </a:p>
          <a:p>
            <a:pPr marL="609600" indent="-609600" algn="just">
              <a:buFontTx/>
              <a:buNone/>
            </a:pPr>
            <a:r>
              <a:rPr lang="lv-LV" altLang="lv-LV" sz="1800" b="1" dirty="0" smtClean="0"/>
              <a:t>         </a:t>
            </a:r>
            <a:r>
              <a:rPr lang="lv-LV" altLang="lv-LV" sz="2000" b="1" dirty="0" smtClean="0">
                <a:latin typeface="Cambria" panose="02040503050406030204" pitchFamily="18" charset="0"/>
              </a:rPr>
              <a:t>3. par plantāciju mežu var </a:t>
            </a:r>
            <a:r>
              <a:rPr lang="lv-LV" altLang="lv-LV" sz="2000" b="1" u="sng" dirty="0" smtClean="0">
                <a:solidFill>
                  <a:srgbClr val="006600"/>
                </a:solidFill>
                <a:latin typeface="Cambria" panose="02040503050406030204" pitchFamily="18" charset="0"/>
              </a:rPr>
              <a:t>reģistrēt </a:t>
            </a:r>
            <a:r>
              <a:rPr lang="lv-LV" altLang="lv-LV" sz="2000" b="1" u="sng" dirty="0" smtClean="0">
                <a:latin typeface="Cambria" panose="02040503050406030204" pitchFamily="18" charset="0"/>
              </a:rPr>
              <a:t>ne vairāk kā 20 gadu vecas mežaudzes</a:t>
            </a:r>
            <a:r>
              <a:rPr lang="lv-LV" altLang="lv-LV" sz="2000" b="1" dirty="0" smtClean="0">
                <a:latin typeface="Cambria" panose="02040503050406030204" pitchFamily="18" charset="0"/>
              </a:rPr>
              <a:t>, kas dabiski ieaugušas vai ieaudzētas, sējot vai stādot zemē, kura Nekustamā īpašuma valsts kadastra informācijas sistēmā nav reģistrēta kā mežs un atbilst šajos noteikumos minētajiem kritērijiem un nosacījumiem;</a:t>
            </a:r>
          </a:p>
          <a:p>
            <a:pPr marL="609600" indent="-609600" algn="just">
              <a:buFontTx/>
              <a:buNone/>
            </a:pPr>
            <a:r>
              <a:rPr lang="lv-LV" altLang="lv-LV" sz="2000" b="1" dirty="0" smtClean="0">
                <a:latin typeface="Cambria" panose="02040503050406030204" pitchFamily="18" charset="0"/>
              </a:rPr>
              <a:t>        4. </a:t>
            </a:r>
            <a:r>
              <a:rPr lang="lv-LV" altLang="lv-LV" sz="2000" b="1" u="sng" dirty="0" smtClean="0">
                <a:latin typeface="Cambria" panose="02040503050406030204" pitchFamily="18" charset="0"/>
              </a:rPr>
              <a:t>meža valsts reģistrā reģistrētās ieaudzētās mežaudzes var </a:t>
            </a:r>
            <a:r>
              <a:rPr lang="lv-LV" altLang="lv-LV" sz="2000" b="1" u="sng" dirty="0" smtClean="0">
                <a:solidFill>
                  <a:srgbClr val="006600"/>
                </a:solidFill>
                <a:latin typeface="Cambria" panose="02040503050406030204" pitchFamily="18" charset="0"/>
              </a:rPr>
              <a:t>pārreģistrēt</a:t>
            </a:r>
            <a:r>
              <a:rPr lang="lv-LV" altLang="lv-LV" sz="2000" b="1" u="sng" dirty="0" smtClean="0">
                <a:latin typeface="Cambria" panose="02040503050406030204" pitchFamily="18" charset="0"/>
              </a:rPr>
              <a:t> par plantāciju mežu</a:t>
            </a:r>
            <a:r>
              <a:rPr lang="lv-LV" altLang="lv-LV" sz="2000" b="1" dirty="0" smtClean="0">
                <a:latin typeface="Cambria" panose="02040503050406030204" pitchFamily="18" charset="0"/>
              </a:rPr>
              <a:t>, ja tās </a:t>
            </a:r>
            <a:r>
              <a:rPr lang="lv-LV" altLang="lv-LV" sz="2000" b="1" u="sng" dirty="0" smtClean="0">
                <a:latin typeface="Cambria" panose="02040503050406030204" pitchFamily="18" charset="0"/>
              </a:rPr>
              <a:t>Meža likuma</a:t>
            </a:r>
            <a:r>
              <a:rPr lang="lv-LV" altLang="lv-LV" sz="2000" b="1" dirty="0" smtClean="0">
                <a:latin typeface="Cambria" panose="02040503050406030204" pitchFamily="18" charset="0"/>
              </a:rPr>
              <a:t> spēkā stāšanās laikā </a:t>
            </a:r>
            <a:r>
              <a:rPr lang="lv-LV" altLang="lv-LV" sz="2000" b="1" u="sng" dirty="0" smtClean="0">
                <a:latin typeface="Cambria" panose="02040503050406030204" pitchFamily="18" charset="0"/>
              </a:rPr>
              <a:t>nav bijušas vecākas par 10 gadiem</a:t>
            </a:r>
            <a:r>
              <a:rPr lang="lv-LV" altLang="lv-LV" sz="2000" b="1" dirty="0" smtClean="0">
                <a:latin typeface="Cambria" panose="02040503050406030204" pitchFamily="18" charset="0"/>
              </a:rPr>
              <a:t> un atbilst šajos noteikumos minētajiem kritērijiem un nosacījumiem;</a:t>
            </a:r>
          </a:p>
          <a:p>
            <a:pPr marL="609600" indent="-609600" algn="just">
              <a:buFontTx/>
              <a:buNone/>
            </a:pPr>
            <a:r>
              <a:rPr lang="lv-LV" altLang="lv-LV" sz="2000" b="1" dirty="0" smtClean="0">
                <a:latin typeface="Cambria" panose="02040503050406030204" pitchFamily="18" charset="0"/>
              </a:rPr>
              <a:t>        5. meža īpašnieks vai tiesiskais valdītājs </a:t>
            </a:r>
            <a:r>
              <a:rPr lang="lv-LV" altLang="lv-LV" sz="2000" b="1" u="sng" dirty="0" smtClean="0">
                <a:latin typeface="Cambria" panose="02040503050406030204" pitchFamily="18" charset="0"/>
              </a:rPr>
              <a:t>ne vēlāk kā piektajā kalendāra gadā pēc plantāciju mežaudzes vienlaidus nociršanas</a:t>
            </a:r>
            <a:r>
              <a:rPr lang="lv-LV" altLang="lv-LV" sz="2000" b="1" dirty="0" smtClean="0">
                <a:latin typeface="Cambria" panose="02040503050406030204" pitchFamily="18" charset="0"/>
              </a:rPr>
              <a:t> iesniedz dienestā pārskatu par atkārtotu plantāciju meža vai mežaudzes ieaudzēšanu vai kompetentās institūcijas izsniegtu administratīvo aktu darbībai, kuras īstenošanai meža zeme pārveidojama par zemi citam lietošanas veidam.</a:t>
            </a:r>
          </a:p>
          <a:p>
            <a:pPr marL="609600" indent="-609600">
              <a:buFontTx/>
              <a:buNone/>
            </a:pPr>
            <a:endParaRPr lang="lv-LV" altLang="lv-LV" sz="1800" b="1" dirty="0" smtClean="0"/>
          </a:p>
          <a:p>
            <a:pPr marL="609600" indent="-609600">
              <a:buFontTx/>
              <a:buNone/>
            </a:pPr>
            <a:r>
              <a:rPr lang="lv-LV" altLang="lv-LV" sz="1600" b="1" dirty="0" smtClean="0"/>
              <a:t>          </a:t>
            </a:r>
          </a:p>
        </p:txBody>
      </p:sp>
      <p:sp>
        <p:nvSpPr>
          <p:cNvPr id="45060" name="Text Box 4"/>
          <p:cNvSpPr txBox="1">
            <a:spLocks noChangeArrowheads="1"/>
          </p:cNvSpPr>
          <p:nvPr/>
        </p:nvSpPr>
        <p:spPr bwMode="auto">
          <a:xfrm>
            <a:off x="1671638" y="3211513"/>
            <a:ext cx="5060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endParaRPr lang="lv-LV" altLang="lv-LV"/>
          </a:p>
        </p:txBody>
      </p:sp>
      <p:sp>
        <p:nvSpPr>
          <p:cNvPr id="45061" name="Text Box 5"/>
          <p:cNvSpPr txBox="1">
            <a:spLocks noChangeArrowheads="1"/>
          </p:cNvSpPr>
          <p:nvPr/>
        </p:nvSpPr>
        <p:spPr bwMode="auto">
          <a:xfrm>
            <a:off x="3491880" y="1484784"/>
            <a:ext cx="79930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just" eaLnBrk="1" hangingPunct="1">
              <a:spcBef>
                <a:spcPct val="20000"/>
              </a:spcBef>
            </a:pPr>
            <a:r>
              <a:rPr lang="lv-LV" altLang="lv-LV" sz="1800" b="1"/>
              <a:t>   </a:t>
            </a:r>
          </a:p>
        </p:txBody>
      </p:sp>
    </p:spTree>
    <p:extLst>
      <p:ext uri="{BB962C8B-B14F-4D97-AF65-F5344CB8AC3E}">
        <p14:creationId xmlns:p14="http://schemas.microsoft.com/office/powerpoint/2010/main" val="3753045127"/>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457200" y="332656"/>
            <a:ext cx="8229600" cy="966714"/>
          </a:xfrm>
        </p:spPr>
        <p:txBody>
          <a:bodyPr rtlCol="0">
            <a:normAutofit/>
          </a:bodyPr>
          <a:lstStyle/>
          <a:p>
            <a:pPr algn="ctr" fontAlgn="auto">
              <a:lnSpc>
                <a:spcPct val="60000"/>
              </a:lnSpc>
              <a:spcAft>
                <a:spcPts val="0"/>
              </a:spcAft>
              <a:defRPr/>
            </a:pPr>
            <a:r>
              <a:rPr lang="lv-LV" sz="2400" b="1" dirty="0" smtClean="0">
                <a:solidFill>
                  <a:srgbClr val="006600"/>
                </a:solidFill>
                <a:effectLst>
                  <a:outerShdw blurRad="38100" dist="38100" dir="2700000" algn="tl">
                    <a:srgbClr val="C0C0C0"/>
                  </a:outerShdw>
                </a:effectLst>
                <a:latin typeface="Cambria" panose="02040503050406030204" pitchFamily="18" charset="0"/>
                <a:cs typeface="Arial" panose="020B0604020202020204" pitchFamily="34" charset="0"/>
              </a:rPr>
              <a:t>PLANTĀCIJU MEŽI</a:t>
            </a:r>
            <a:endParaRPr lang="lv-LV" altLang="lv-LV" sz="2400" dirty="0" smtClean="0">
              <a:latin typeface="Cambria" panose="02040503050406030204" pitchFamily="18" charset="0"/>
            </a:endParaRPr>
          </a:p>
        </p:txBody>
      </p:sp>
      <p:sp>
        <p:nvSpPr>
          <p:cNvPr id="46083" name="Rectangle 3"/>
          <p:cNvSpPr>
            <a:spLocks noGrp="1" noChangeArrowheads="1"/>
          </p:cNvSpPr>
          <p:nvPr>
            <p:ph idx="1"/>
          </p:nvPr>
        </p:nvSpPr>
        <p:spPr bwMode="auto">
          <a:xfrm>
            <a:off x="592138" y="1484313"/>
            <a:ext cx="8229600" cy="4933950"/>
          </a:xfrm>
        </p:spPr>
        <p:txBody>
          <a:bodyPr wrap="square" numCol="1" anchor="t" anchorCtr="0" compatLnSpc="1">
            <a:prstTxWarp prst="textNoShape">
              <a:avLst/>
            </a:prstTxWarp>
          </a:bodyPr>
          <a:lstStyle/>
          <a:p>
            <a:pPr marL="609600" indent="-609600" algn="just">
              <a:buFontTx/>
              <a:buNone/>
            </a:pPr>
            <a:endParaRPr lang="lv-LV" altLang="lv-LV" sz="2800" b="1" smtClean="0"/>
          </a:p>
          <a:p>
            <a:pPr marL="609600" indent="-609600" algn="just">
              <a:buFontTx/>
              <a:buNone/>
            </a:pPr>
            <a:r>
              <a:rPr lang="lv-LV" altLang="lv-LV" sz="2800" b="1" smtClean="0"/>
              <a:t>         </a:t>
            </a:r>
            <a:endParaRPr lang="lv-LV" altLang="lv-LV" b="1" smtClean="0"/>
          </a:p>
        </p:txBody>
      </p:sp>
      <p:sp>
        <p:nvSpPr>
          <p:cNvPr id="46084" name="Text Box 4"/>
          <p:cNvSpPr txBox="1">
            <a:spLocks noChangeArrowheads="1"/>
          </p:cNvSpPr>
          <p:nvPr/>
        </p:nvSpPr>
        <p:spPr bwMode="auto">
          <a:xfrm>
            <a:off x="1671638" y="3211513"/>
            <a:ext cx="5060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endParaRPr lang="lv-LV" altLang="lv-LV"/>
          </a:p>
        </p:txBody>
      </p:sp>
      <p:sp>
        <p:nvSpPr>
          <p:cNvPr id="46085" name="Text Box 5"/>
          <p:cNvSpPr txBox="1">
            <a:spLocks noChangeArrowheads="1"/>
          </p:cNvSpPr>
          <p:nvPr/>
        </p:nvSpPr>
        <p:spPr bwMode="auto">
          <a:xfrm>
            <a:off x="827088" y="1854200"/>
            <a:ext cx="77597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just" eaLnBrk="1" hangingPunct="1"/>
            <a:r>
              <a:rPr lang="lv-LV" altLang="lv-LV" sz="2000" b="1" u="sng" dirty="0">
                <a:latin typeface="Cambria" panose="02040503050406030204" pitchFamily="18" charset="0"/>
              </a:rPr>
              <a:t>Nosacījumi:</a:t>
            </a:r>
          </a:p>
          <a:p>
            <a:pPr algn="just" eaLnBrk="1" hangingPunct="1">
              <a:buFontTx/>
              <a:buAutoNum type="arabicPeriod"/>
            </a:pPr>
            <a:r>
              <a:rPr lang="lv-LV" altLang="lv-LV" sz="2000" b="1" dirty="0">
                <a:latin typeface="Cambria" panose="02040503050406030204" pitchFamily="18" charset="0"/>
              </a:rPr>
              <a:t> katru gadu, pirms sākt koku ciršanu plantāciju mežā, meža īpašnieka vai tiesiskā valdītāja pienākums ir paziņot dienestam par koku ciršanu;</a:t>
            </a:r>
          </a:p>
          <a:p>
            <a:pPr algn="just" eaLnBrk="1" hangingPunct="1">
              <a:buFontTx/>
              <a:buAutoNum type="arabicPeriod"/>
            </a:pPr>
            <a:endParaRPr lang="lv-LV" altLang="lv-LV" sz="2000" b="1" dirty="0">
              <a:latin typeface="Cambria" panose="02040503050406030204" pitchFamily="18" charset="0"/>
            </a:endParaRPr>
          </a:p>
          <a:p>
            <a:pPr algn="just" eaLnBrk="1" hangingPunct="1">
              <a:buFontTx/>
              <a:buAutoNum type="arabicPeriod"/>
            </a:pPr>
            <a:r>
              <a:rPr lang="lv-LV" altLang="lv-LV" sz="2000" b="1" dirty="0">
                <a:latin typeface="Cambria" panose="02040503050406030204" pitchFamily="18" charset="0"/>
              </a:rPr>
              <a:t> plantāciju mežos ūdensteču un ūdenstilpju aizsargjoslās, bet ne platākā joslā par 25 metriem, kokus cērt izlases veidā vairākos paņēmienos, izņemot koku ciršanu ārkārtas situāciju seku likvidēšanai un </a:t>
            </a:r>
            <a:r>
              <a:rPr lang="lv-LV" altLang="lv-LV" sz="2000" b="1" dirty="0" err="1">
                <a:latin typeface="Cambria" panose="02040503050406030204" pitchFamily="18" charset="0"/>
              </a:rPr>
              <a:t>vējgāžu</a:t>
            </a:r>
            <a:r>
              <a:rPr lang="lv-LV" altLang="lv-LV" sz="2000" b="1" dirty="0">
                <a:latin typeface="Cambria" panose="02040503050406030204" pitchFamily="18" charset="0"/>
              </a:rPr>
              <a:t>, </a:t>
            </a:r>
            <a:r>
              <a:rPr lang="lv-LV" altLang="lv-LV" sz="2000" b="1" dirty="0" err="1">
                <a:latin typeface="Cambria" panose="02040503050406030204" pitchFamily="18" charset="0"/>
              </a:rPr>
              <a:t>vējlaužu</a:t>
            </a:r>
            <a:r>
              <a:rPr lang="lv-LV" altLang="lv-LV" sz="2000" b="1" dirty="0">
                <a:latin typeface="Cambria" panose="02040503050406030204" pitchFamily="18" charset="0"/>
              </a:rPr>
              <a:t>, un </a:t>
            </a:r>
            <a:r>
              <a:rPr lang="lv-LV" altLang="lv-LV" sz="2000" b="1" dirty="0" err="1">
                <a:latin typeface="Cambria" panose="02040503050406030204" pitchFamily="18" charset="0"/>
              </a:rPr>
              <a:t>snieglaužu</a:t>
            </a:r>
            <a:r>
              <a:rPr lang="lv-LV" altLang="lv-LV" sz="2000" b="1" dirty="0">
                <a:latin typeface="Cambria" panose="02040503050406030204" pitchFamily="18" charset="0"/>
              </a:rPr>
              <a:t> seku likvidēšanai;</a:t>
            </a:r>
          </a:p>
          <a:p>
            <a:pPr algn="just" eaLnBrk="1" hangingPunct="1">
              <a:buFontTx/>
              <a:buAutoNum type="arabicPeriod"/>
            </a:pPr>
            <a:endParaRPr lang="lv-LV" altLang="lv-LV" sz="2000" b="1" dirty="0">
              <a:latin typeface="Cambria" panose="02040503050406030204" pitchFamily="18" charset="0"/>
            </a:endParaRPr>
          </a:p>
          <a:p>
            <a:pPr algn="just" eaLnBrk="1" hangingPunct="1">
              <a:buFontTx/>
              <a:buAutoNum type="arabicPeriod"/>
            </a:pPr>
            <a:r>
              <a:rPr lang="lv-LV" altLang="lv-LV" sz="2000" b="1" dirty="0">
                <a:latin typeface="Cambria" panose="02040503050406030204" pitchFamily="18" charset="0"/>
              </a:rPr>
              <a:t> lai kontroles institūcijām apliecinātu plantāciju mežā nocirstās koksnes izcelsmi, meža īpašnieks vai tiesiskais valdītājs aizpilda veidlapu (2.pielikums).   </a:t>
            </a:r>
          </a:p>
        </p:txBody>
      </p:sp>
    </p:spTree>
    <p:extLst>
      <p:ext uri="{BB962C8B-B14F-4D97-AF65-F5344CB8AC3E}">
        <p14:creationId xmlns:p14="http://schemas.microsoft.com/office/powerpoint/2010/main" val="3392270476"/>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5" name="Title 1"/>
          <p:cNvSpPr>
            <a:spLocks noGrp="1"/>
          </p:cNvSpPr>
          <p:nvPr>
            <p:ph type="title"/>
          </p:nvPr>
        </p:nvSpPr>
        <p:spPr>
          <a:xfrm>
            <a:off x="899592" y="180839"/>
            <a:ext cx="6624637" cy="672007"/>
          </a:xfrm>
        </p:spPr>
        <p:txBody>
          <a:bodyPr/>
          <a:lstStyle/>
          <a:p>
            <a:pPr algn="ctr"/>
            <a:r>
              <a:rPr lang="lv-LV" sz="2400" dirty="0" smtClean="0">
                <a:latin typeface="Cambria" panose="02040503050406030204" pitchFamily="18" charset="0"/>
              </a:rPr>
              <a:t>DABAS AIZSARDZĪBA</a:t>
            </a:r>
          </a:p>
        </p:txBody>
      </p:sp>
      <p:sp>
        <p:nvSpPr>
          <p:cNvPr id="41986" name="Content Placeholder 2"/>
          <p:cNvSpPr>
            <a:spLocks noGrp="1"/>
          </p:cNvSpPr>
          <p:nvPr>
            <p:ph idx="1"/>
          </p:nvPr>
        </p:nvSpPr>
        <p:spPr>
          <a:xfrm>
            <a:off x="683568" y="1268759"/>
            <a:ext cx="6840661" cy="5328593"/>
          </a:xfrm>
        </p:spPr>
        <p:txBody>
          <a:bodyPr/>
          <a:lstStyle/>
          <a:p>
            <a:pPr algn="just"/>
            <a:r>
              <a:rPr lang="lv-LV" sz="1800" b="1" dirty="0">
                <a:latin typeface="Cambria" panose="02040503050406030204" pitchFamily="18" charset="0"/>
              </a:rPr>
              <a:t>35.pants </a:t>
            </a:r>
          </a:p>
          <a:p>
            <a:pPr algn="just"/>
            <a:r>
              <a:rPr lang="lv-LV" sz="1800" b="1" dirty="0">
                <a:latin typeface="Cambria" panose="02040503050406030204" pitchFamily="18" charset="0"/>
              </a:rPr>
              <a:t>(1) Meža apsaimniekošanas režīmu un saimnieciskās izmantošanas, ekoloģiskās vai sociālās nozīmes prioritāros mērķus nosaka šis likums un citi normatīvie akti. Apsaimniekošanas mērķis iekļaujams teritorijas attīstības plānos (Latvijas Republikas nacionālajā plānojumā, vietējā un reģionālā līmeņa pašvaldību attīstības plānos).</a:t>
            </a:r>
          </a:p>
          <a:p>
            <a:pPr algn="just"/>
            <a:r>
              <a:rPr lang="lv-LV" sz="1800" b="1" dirty="0">
                <a:latin typeface="Cambria" panose="02040503050406030204" pitchFamily="18" charset="0"/>
              </a:rPr>
              <a:t>(2) Apsaimniekojot mežu, meža īpašnieka vai tiesiskā valdītāja pienākums ir ievērot vispārējās dabas aizsardzības </a:t>
            </a:r>
            <a:r>
              <a:rPr lang="lv-LV" sz="1800" b="1" dirty="0" smtClean="0">
                <a:latin typeface="Cambria" panose="02040503050406030204" pitchFamily="18" charset="0"/>
              </a:rPr>
              <a:t>prasības, lai</a:t>
            </a:r>
            <a:r>
              <a:rPr lang="lv-LV" sz="1800" b="1" dirty="0">
                <a:latin typeface="Cambria" panose="02040503050406030204" pitchFamily="18" charset="0"/>
              </a:rPr>
              <a:t>:</a:t>
            </a:r>
          </a:p>
          <a:p>
            <a:pPr algn="just"/>
            <a:r>
              <a:rPr lang="lv-LV" sz="1800" b="1" dirty="0">
                <a:latin typeface="Cambria" panose="02040503050406030204" pitchFamily="18" charset="0"/>
              </a:rPr>
              <a:t>1) nodrošinātu meža bioloģiskās daudzveidības saglabāšanu;</a:t>
            </a:r>
          </a:p>
          <a:p>
            <a:pPr algn="just"/>
            <a:r>
              <a:rPr lang="lv-LV" sz="1800" b="1" dirty="0">
                <a:latin typeface="Cambria" panose="02040503050406030204" pitchFamily="18" charset="0"/>
              </a:rPr>
              <a:t>2) saglabātu meža spēju pasargāt augsni no erozijas;</a:t>
            </a:r>
          </a:p>
          <a:p>
            <a:pPr algn="just"/>
            <a:r>
              <a:rPr lang="lv-LV" sz="1800" b="1" dirty="0">
                <a:latin typeface="Cambria" panose="02040503050406030204" pitchFamily="18" charset="0"/>
              </a:rPr>
              <a:t>3) pasargātu virszemes un pazemes ūdeņus no piesārņošanas;</a:t>
            </a:r>
          </a:p>
          <a:p>
            <a:pPr algn="just"/>
            <a:r>
              <a:rPr lang="lv-LV" sz="1800" b="1" dirty="0">
                <a:latin typeface="Cambria" panose="02040503050406030204" pitchFamily="18" charset="0"/>
              </a:rPr>
              <a:t>4) saglabātu būtiskus kultūras mantojuma elementus mežā;</a:t>
            </a:r>
          </a:p>
          <a:p>
            <a:pPr algn="just"/>
            <a:r>
              <a:rPr lang="lv-LV" sz="1800" b="1" dirty="0">
                <a:latin typeface="Cambria" panose="02040503050406030204" pitchFamily="18" charset="0"/>
              </a:rPr>
              <a:t>5) veicinātu meža noturību un pielāgošanos klimata pārmaiņām</a:t>
            </a:r>
          </a:p>
          <a:p>
            <a:pPr marL="0" algn="just"/>
            <a:endParaRPr lang="lv-LV" sz="1800" b="1" dirty="0" smtClean="0"/>
          </a:p>
        </p:txBody>
      </p:sp>
    </p:spTree>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29" name="Title 1"/>
          <p:cNvSpPr>
            <a:spLocks noGrp="1"/>
          </p:cNvSpPr>
          <p:nvPr>
            <p:ph type="title"/>
          </p:nvPr>
        </p:nvSpPr>
        <p:spPr>
          <a:xfrm>
            <a:off x="900113" y="392113"/>
            <a:ext cx="6624637" cy="660623"/>
          </a:xfrm>
        </p:spPr>
        <p:txBody>
          <a:bodyPr/>
          <a:lstStyle/>
          <a:p>
            <a:pPr algn="ctr"/>
            <a:r>
              <a:rPr lang="lv-LV" sz="2400" dirty="0" smtClean="0">
                <a:latin typeface="Cambria" panose="02040503050406030204" pitchFamily="18" charset="0"/>
              </a:rPr>
              <a:t>DABAS AIZSARDZĪBA</a:t>
            </a:r>
          </a:p>
        </p:txBody>
      </p:sp>
      <p:sp>
        <p:nvSpPr>
          <p:cNvPr id="48130" name="Content Placeholder 2"/>
          <p:cNvSpPr>
            <a:spLocks noGrp="1"/>
          </p:cNvSpPr>
          <p:nvPr>
            <p:ph idx="1"/>
          </p:nvPr>
        </p:nvSpPr>
        <p:spPr>
          <a:xfrm>
            <a:off x="900113" y="1052736"/>
            <a:ext cx="6624637" cy="5155977"/>
          </a:xfrm>
        </p:spPr>
        <p:txBody>
          <a:bodyPr/>
          <a:lstStyle/>
          <a:p>
            <a:pPr algn="just">
              <a:buFont typeface="Arial" charset="0"/>
              <a:buNone/>
            </a:pPr>
            <a:r>
              <a:rPr lang="lv-LV" sz="2000" b="1" dirty="0" smtClean="0">
                <a:latin typeface="Cambria" panose="02040503050406030204" pitchFamily="18" charset="0"/>
              </a:rPr>
              <a:t>Likumā novērsta dabas aizsardzības jomā regulēto pasākumu dublēšanās ar citiem likumiem (</a:t>
            </a:r>
            <a:r>
              <a:rPr lang="lv-LV" sz="2000" b="1" i="1" dirty="0" smtClean="0">
                <a:latin typeface="Cambria" panose="02040503050406030204" pitchFamily="18" charset="0"/>
              </a:rPr>
              <a:t>Aizsargjoslu likumu, Sugu un biotopu aizsardzības likumu un likumu „Par īpaši aizsargājamām dabas teritorijām”</a:t>
            </a:r>
            <a:r>
              <a:rPr lang="lv-LV" sz="2000" b="1" dirty="0" smtClean="0">
                <a:latin typeface="Cambria" panose="02040503050406030204" pitchFamily="18" charset="0"/>
              </a:rPr>
              <a:t>)</a:t>
            </a:r>
          </a:p>
          <a:p>
            <a:pPr algn="just">
              <a:buFont typeface="Arial" charset="0"/>
              <a:buNone/>
            </a:pPr>
            <a:endParaRPr lang="lv-LV" sz="2000" b="1" dirty="0" smtClean="0">
              <a:latin typeface="Cambria" panose="02040503050406030204" pitchFamily="18" charset="0"/>
            </a:endParaRPr>
          </a:p>
          <a:p>
            <a:pPr algn="just">
              <a:buFont typeface="Arial" charset="0"/>
              <a:buNone/>
            </a:pPr>
            <a:r>
              <a:rPr lang="lv-LV" sz="2000" b="1" dirty="0" smtClean="0">
                <a:latin typeface="Cambria" panose="02040503050406030204" pitchFamily="18" charset="0"/>
              </a:rPr>
              <a:t>Likums nosaka, ka:</a:t>
            </a:r>
          </a:p>
          <a:p>
            <a:pPr algn="just">
              <a:buFont typeface="Arial" charset="0"/>
              <a:buChar char="•"/>
            </a:pPr>
            <a:r>
              <a:rPr lang="lv-LV" sz="2000" b="1" dirty="0" smtClean="0">
                <a:latin typeface="Cambria" panose="02040503050406030204" pitchFamily="18" charset="0"/>
              </a:rPr>
              <a:t> bioloģiskās daudzveidības saglabāšanai mežos papildus īpaši aizsargājamām dabas teritorijām, mikroliegumiem un aizsargjoslām ir nosakāmi un saglabājami bioloģiski nozīmīgi meža struktūras elementi;</a:t>
            </a:r>
          </a:p>
          <a:p>
            <a:pPr algn="just">
              <a:buFontTx/>
              <a:buChar char="•"/>
            </a:pPr>
            <a:r>
              <a:rPr lang="lv-LV" sz="2000" b="1" dirty="0" smtClean="0">
                <a:latin typeface="Cambria" panose="02040503050406030204" pitchFamily="18" charset="0"/>
              </a:rPr>
              <a:t>meža koku sugu ģenētiskās daudzveidības saglabāšanai izveido ģenētisko resursu mežaudzes.</a:t>
            </a:r>
          </a:p>
          <a:p>
            <a:pPr algn="just"/>
            <a:r>
              <a:rPr lang="lv-LV" sz="2000" b="1" dirty="0" smtClean="0">
                <a:latin typeface="Cambria" panose="02040503050406030204" pitchFamily="18" charset="0"/>
              </a:rPr>
              <a:t>   Ģenētisko resursu mežaudžu izveidošanas un apsaimniekošanas kārtību nosaka Ministru kabinets.</a:t>
            </a:r>
          </a:p>
          <a:p>
            <a:pPr algn="just"/>
            <a:endParaRPr lang="lv-LV" sz="2000" b="1" dirty="0" smtClean="0"/>
          </a:p>
        </p:txBody>
      </p:sp>
    </p:spTree>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5" name="Title 1"/>
          <p:cNvSpPr>
            <a:spLocks noGrp="1"/>
          </p:cNvSpPr>
          <p:nvPr>
            <p:ph type="title"/>
          </p:nvPr>
        </p:nvSpPr>
        <p:spPr>
          <a:xfrm>
            <a:off x="900113" y="392113"/>
            <a:ext cx="6624637" cy="660623"/>
          </a:xfrm>
        </p:spPr>
        <p:txBody>
          <a:bodyPr/>
          <a:lstStyle/>
          <a:p>
            <a:pPr algn="ctr"/>
            <a:r>
              <a:rPr lang="lv-LV" sz="2400" dirty="0" smtClean="0">
                <a:latin typeface="Cambria" panose="02040503050406030204" pitchFamily="18" charset="0"/>
              </a:rPr>
              <a:t>PARKI UN MEŽAPARKI</a:t>
            </a:r>
          </a:p>
        </p:txBody>
      </p:sp>
      <p:sp>
        <p:nvSpPr>
          <p:cNvPr id="52226" name="Content Placeholder 2"/>
          <p:cNvSpPr>
            <a:spLocks noGrp="1"/>
          </p:cNvSpPr>
          <p:nvPr>
            <p:ph idx="1"/>
          </p:nvPr>
        </p:nvSpPr>
        <p:spPr/>
        <p:txBody>
          <a:bodyPr/>
          <a:lstStyle/>
          <a:p>
            <a:pPr marL="0" algn="just"/>
            <a:r>
              <a:rPr lang="lv-LV" sz="1800" b="1" dirty="0" smtClean="0">
                <a:latin typeface="Cambria" panose="02040503050406030204" pitchFamily="18" charset="0"/>
              </a:rPr>
              <a:t>Lai efektīvāk varētu īstenot Meža politikā noteikto meža sociālo funkciju, likums paredz papildus parkiem noteikt jaunu meža teritoriju – </a:t>
            </a:r>
            <a:r>
              <a:rPr lang="lv-LV" sz="1800" b="1" dirty="0" err="1" smtClean="0">
                <a:latin typeface="Cambria" panose="02040503050406030204" pitchFamily="18" charset="0"/>
              </a:rPr>
              <a:t>mežaparks</a:t>
            </a:r>
            <a:r>
              <a:rPr lang="lv-LV" sz="1800" b="1" dirty="0" smtClean="0">
                <a:latin typeface="Cambria" panose="02040503050406030204" pitchFamily="18" charset="0"/>
              </a:rPr>
              <a:t>.</a:t>
            </a:r>
          </a:p>
          <a:p>
            <a:pPr marL="0" algn="just"/>
            <a:endParaRPr lang="lv-LV" sz="1800" b="1" dirty="0" smtClean="0">
              <a:latin typeface="Cambria" panose="02040503050406030204" pitchFamily="18" charset="0"/>
            </a:endParaRPr>
          </a:p>
          <a:p>
            <a:pPr marL="0" algn="just">
              <a:buFont typeface="Arial" charset="0"/>
              <a:buChar char="•"/>
            </a:pPr>
            <a:r>
              <a:rPr lang="lv-LV" sz="1800" b="1" dirty="0" smtClean="0">
                <a:latin typeface="Cambria" panose="02040503050406030204" pitchFamily="18" charset="0"/>
              </a:rPr>
              <a:t>Mežaparka izveidošanas mērķis ir nodrošināt sabiedrības ikdienas atpūtai, sportam un izklaidei piemērotus apstākļus mežā. To apsaimnieko tādā apjomā, lai saglabātu meža ekosistēmu un nepasliktinātu teritorijas estētisko, ainavisko un kultūrvēsturisko vērtību.</a:t>
            </a:r>
          </a:p>
          <a:p>
            <a:pPr marL="0" algn="just">
              <a:buFont typeface="Arial" charset="0"/>
              <a:buChar char="•"/>
            </a:pPr>
            <a:r>
              <a:rPr lang="lv-LV" sz="1800" b="1" dirty="0" smtClean="0">
                <a:latin typeface="Cambria" panose="02040503050406030204" pitchFamily="18" charset="0"/>
              </a:rPr>
              <a:t>Parku un </a:t>
            </a:r>
            <a:r>
              <a:rPr lang="lv-LV" sz="1800" b="1" dirty="0" err="1" smtClean="0">
                <a:latin typeface="Cambria" panose="02040503050406030204" pitchFamily="18" charset="0"/>
              </a:rPr>
              <a:t>mežaparku</a:t>
            </a:r>
            <a:r>
              <a:rPr lang="lv-LV" sz="1800" b="1" dirty="0" smtClean="0">
                <a:latin typeface="Cambria" panose="02040503050406030204" pitchFamily="18" charset="0"/>
              </a:rPr>
              <a:t> izveido vietējā pašvaldība pēc vienošanās ar zemes īpašnieku, izdodot saistošos noteikumus par konkrēta parka un </a:t>
            </a:r>
            <a:r>
              <a:rPr lang="lv-LV" sz="1800" b="1" dirty="0" err="1" smtClean="0">
                <a:latin typeface="Cambria" panose="02040503050406030204" pitchFamily="18" charset="0"/>
              </a:rPr>
              <a:t>mežaparka</a:t>
            </a:r>
            <a:r>
              <a:rPr lang="lv-LV" sz="1800" b="1" dirty="0" smtClean="0">
                <a:latin typeface="Cambria" panose="02040503050406030204" pitchFamily="18" charset="0"/>
              </a:rPr>
              <a:t> izveidošanu, apsaimniekošanu un aizsardzību.</a:t>
            </a:r>
          </a:p>
          <a:p>
            <a:pPr marL="0" algn="just">
              <a:buFont typeface="Arial" charset="0"/>
              <a:buChar char="•"/>
            </a:pPr>
            <a:r>
              <a:rPr lang="lv-LV" sz="1800" b="1" dirty="0" smtClean="0">
                <a:latin typeface="Cambria" panose="02040503050406030204" pitchFamily="18" charset="0"/>
              </a:rPr>
              <a:t>Zemes īpašniekam ir tiesības uz kompensāciju par mežsaimnieciskās darbības ierobežojumiem </a:t>
            </a:r>
            <a:r>
              <a:rPr lang="lv-LV" sz="1800" b="1" dirty="0" err="1" smtClean="0">
                <a:latin typeface="Cambria" panose="02040503050406030204" pitchFamily="18" charset="0"/>
              </a:rPr>
              <a:t>mežaparkā</a:t>
            </a:r>
            <a:r>
              <a:rPr lang="lv-LV" sz="1800" b="1" dirty="0" smtClean="0"/>
              <a:t>.</a:t>
            </a:r>
          </a:p>
        </p:txBody>
      </p:sp>
    </p:spTree>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pPr algn="ctr"/>
            <a:r>
              <a:rPr lang="lv-LV" sz="2400" dirty="0" smtClean="0">
                <a:latin typeface="Cambria" panose="02040503050406030204" pitchFamily="18" charset="0"/>
              </a:rPr>
              <a:t>ATMEŽOSANA</a:t>
            </a:r>
          </a:p>
        </p:txBody>
      </p:sp>
      <p:sp>
        <p:nvSpPr>
          <p:cNvPr id="39938" name="Content Placeholder 2"/>
          <p:cNvSpPr>
            <a:spLocks noGrp="1"/>
          </p:cNvSpPr>
          <p:nvPr>
            <p:ph idx="1"/>
          </p:nvPr>
        </p:nvSpPr>
        <p:spPr>
          <a:xfrm>
            <a:off x="900113" y="1295400"/>
            <a:ext cx="6624637" cy="5157936"/>
          </a:xfrm>
        </p:spPr>
        <p:txBody>
          <a:bodyPr/>
          <a:lstStyle/>
          <a:p>
            <a:pPr algn="just">
              <a:buFont typeface="Arial" charset="0"/>
              <a:buChar char="•"/>
            </a:pPr>
            <a:r>
              <a:rPr lang="lv-LV" sz="2000" b="1" dirty="0" smtClean="0">
                <a:latin typeface="Cambria" panose="02040503050406030204" pitchFamily="18" charset="0"/>
              </a:rPr>
              <a:t>Likums ievieš jaunu starptautiski atzītu terminu – </a:t>
            </a:r>
            <a:r>
              <a:rPr lang="lv-LV" sz="2000" b="1" u="sng" dirty="0" smtClean="0">
                <a:solidFill>
                  <a:schemeClr val="tx1"/>
                </a:solidFill>
                <a:latin typeface="Cambria" panose="02040503050406030204" pitchFamily="18" charset="0"/>
              </a:rPr>
              <a:t>atmežošana.</a:t>
            </a:r>
          </a:p>
          <a:p>
            <a:pPr algn="just">
              <a:buFont typeface="Arial" charset="0"/>
              <a:buChar char="•"/>
            </a:pPr>
            <a:r>
              <a:rPr lang="lv-LV" sz="2000" b="1" dirty="0" smtClean="0">
                <a:latin typeface="Cambria" panose="02040503050406030204" pitchFamily="18" charset="0"/>
              </a:rPr>
              <a:t>Atmežošana ir personas darbības izraisīta meža pārveidošana citā zemes lietošanas veidā.</a:t>
            </a:r>
          </a:p>
          <a:p>
            <a:pPr algn="just">
              <a:buFont typeface="Arial" charset="0"/>
              <a:buChar char="•"/>
            </a:pPr>
            <a:r>
              <a:rPr lang="lv-LV" sz="2000" b="1" dirty="0" smtClean="0">
                <a:latin typeface="Cambria" panose="02040503050406030204" pitchFamily="18" charset="0"/>
              </a:rPr>
              <a:t>Platību atmežo, ja tas nepieciešams būvniecībai, derīgo izrakteņu ieguvei, lauksaimniecībā izmantojamo zemju ierīkošanai un īpaši aizsargājamo biotopu atjaunošanai un ja personai ir izdots kompetentas institūcijas administratīvais akts, kas tai piešķir tiesības veikt minētās darbības. Personai jākompensē valstij ar atmežošanas izraisīto negatīvo seku novēršanu saistītos izdevumus.</a:t>
            </a:r>
          </a:p>
          <a:p>
            <a:pPr algn="just">
              <a:buFont typeface="Arial" charset="0"/>
              <a:buChar char="•"/>
            </a:pPr>
            <a:r>
              <a:rPr lang="lv-LV" sz="2000" b="1" dirty="0" smtClean="0">
                <a:latin typeface="Cambria" panose="02040503050406030204" pitchFamily="18" charset="0"/>
              </a:rPr>
              <a:t>Kompensācijas </a:t>
            </a:r>
            <a:r>
              <a:rPr lang="lv-LV" sz="2000" b="1" dirty="0">
                <a:latin typeface="Cambria" panose="02040503050406030204" pitchFamily="18" charset="0"/>
              </a:rPr>
              <a:t>noteikšanas kritērijus, aprēķināšanas un atlīdzināšanas kārtību nosaka Ministru kabinets.</a:t>
            </a:r>
            <a:endParaRPr lang="lv-LV" sz="2000" b="1" dirty="0" smtClean="0">
              <a:latin typeface="Cambria" panose="02040503050406030204" pitchFamily="18" charset="0"/>
            </a:endParaRPr>
          </a:p>
        </p:txBody>
      </p:sp>
    </p:spTree>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61" name="Title 1"/>
          <p:cNvSpPr>
            <a:spLocks noGrp="1"/>
          </p:cNvSpPr>
          <p:nvPr>
            <p:ph type="title" idx="4294967295"/>
          </p:nvPr>
        </p:nvSpPr>
        <p:spPr/>
        <p:txBody>
          <a:bodyPr/>
          <a:lstStyle/>
          <a:p>
            <a:pPr algn="ctr"/>
            <a:r>
              <a:rPr lang="lv-LV" sz="2400" dirty="0" smtClean="0">
                <a:latin typeface="Cambria" panose="02040503050406030204" pitchFamily="18" charset="0"/>
              </a:rPr>
              <a:t>ATMEŽOŠANA</a:t>
            </a:r>
          </a:p>
        </p:txBody>
      </p:sp>
      <p:sp>
        <p:nvSpPr>
          <p:cNvPr id="40962" name="Content Placeholder 2"/>
          <p:cNvSpPr>
            <a:spLocks noGrp="1"/>
          </p:cNvSpPr>
          <p:nvPr>
            <p:ph idx="4294967295"/>
          </p:nvPr>
        </p:nvSpPr>
        <p:spPr/>
        <p:txBody>
          <a:bodyPr/>
          <a:lstStyle/>
          <a:p>
            <a:pPr algn="just"/>
            <a:r>
              <a:rPr lang="lv-LV" sz="2000" b="1" dirty="0" smtClean="0">
                <a:latin typeface="Cambria" panose="02040503050406030204" pitchFamily="18" charset="0"/>
              </a:rPr>
              <a:t>Kompensāciju pilnā apmērā ieskaita valsts pamatbudžetā (Meža attīstības fondā), un to atļauts izmantot mežsaimniecības atbalsta programmu finansēšanai, lai veicinātu oglekļa dioksīda piesaistes palielināšanu, piemērošanos klimata pārmaiņām un bioloģiskās daudzveidības saglabāšanu normatīvajos aktos par Meža attīstības fondu noteiktajā kārtībā. </a:t>
            </a:r>
          </a:p>
          <a:p>
            <a:pPr algn="just"/>
            <a:endParaRPr lang="lv-LV" sz="2000" b="1" dirty="0" smtClean="0">
              <a:latin typeface="Cambria" panose="02040503050406030204" pitchFamily="18" charset="0"/>
            </a:endParaRPr>
          </a:p>
          <a:p>
            <a:pPr algn="just"/>
            <a:endParaRPr lang="en-US" sz="2000" b="1" dirty="0" smtClean="0">
              <a:latin typeface="Cambria" panose="02040503050406030204" pitchFamily="18" charset="0"/>
            </a:endParaRPr>
          </a:p>
          <a:p>
            <a:pPr algn="just"/>
            <a:r>
              <a:rPr lang="lv-LV" sz="2000" b="1" dirty="0" smtClean="0">
                <a:latin typeface="Cambria" panose="02040503050406030204" pitchFamily="18" charset="0"/>
              </a:rPr>
              <a:t>Kompensācijas nosacījumi netiek piemēroti meža infrastruktūras objektu būvniecībai un īpaši aizsargājamo biotopu atjaunošanai.</a:t>
            </a:r>
          </a:p>
          <a:p>
            <a:pPr>
              <a:buFont typeface="Arial" charset="0"/>
              <a:buNone/>
            </a:pPr>
            <a:endParaRPr lang="lv-LV" sz="1800" b="1" dirty="0" smtClean="0"/>
          </a:p>
        </p:txBody>
      </p:sp>
    </p:spTree>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457200" y="260350"/>
            <a:ext cx="8229600" cy="719138"/>
          </a:xfrm>
        </p:spPr>
        <p:txBody>
          <a:bodyPr rtlCol="0">
            <a:normAutofit/>
          </a:bodyPr>
          <a:lstStyle/>
          <a:p>
            <a:pPr algn="ctr" fontAlgn="auto">
              <a:spcAft>
                <a:spcPts val="0"/>
              </a:spcAft>
              <a:defRPr/>
            </a:pPr>
            <a:r>
              <a:rPr lang="lv-LV" altLang="lv-LV" sz="2400" dirty="0" smtClean="0">
                <a:solidFill>
                  <a:srgbClr val="006600"/>
                </a:solidFill>
                <a:latin typeface="Cambria" panose="02040503050406030204" pitchFamily="18" charset="0"/>
              </a:rPr>
              <a:t>ATBILDĪBA PAR PĀRKAPUMIEM</a:t>
            </a:r>
            <a:endParaRPr lang="lv-LV" altLang="lv-LV" sz="2400" b="1" dirty="0" smtClean="0">
              <a:solidFill>
                <a:srgbClr val="006600"/>
              </a:solidFill>
              <a:effectLst>
                <a:outerShdw blurRad="38100" dist="38100" dir="2700000" algn="tl">
                  <a:srgbClr val="C0C0C0"/>
                </a:outerShdw>
              </a:effectLst>
              <a:latin typeface="Cambria" panose="02040503050406030204" pitchFamily="18" charset="0"/>
            </a:endParaRPr>
          </a:p>
        </p:txBody>
      </p:sp>
      <p:sp>
        <p:nvSpPr>
          <p:cNvPr id="27651" name="Rectangle 3"/>
          <p:cNvSpPr>
            <a:spLocks noGrp="1" noChangeArrowheads="1"/>
          </p:cNvSpPr>
          <p:nvPr>
            <p:ph idx="1"/>
          </p:nvPr>
        </p:nvSpPr>
        <p:spPr>
          <a:xfrm>
            <a:off x="971550" y="1341438"/>
            <a:ext cx="7993063" cy="5256212"/>
          </a:xfrm>
        </p:spPr>
        <p:txBody>
          <a:bodyPr/>
          <a:lstStyle/>
          <a:p>
            <a:pPr marL="0" indent="0" algn="just" fontAlgn="auto">
              <a:spcAft>
                <a:spcPts val="0"/>
              </a:spcAft>
              <a:buFontTx/>
              <a:buNone/>
              <a:defRPr/>
            </a:pPr>
            <a:r>
              <a:rPr lang="lv-LV" sz="2000" b="1" u="sng" dirty="0" smtClean="0">
                <a:latin typeface="Cambria" panose="02040503050406030204" pitchFamily="18" charset="0"/>
              </a:rPr>
              <a:t>Atbildība par meža apsaimniekošanas un izmantošanas normatīvo aktu pārkāpumiem</a:t>
            </a:r>
          </a:p>
          <a:p>
            <a:pPr marL="0" indent="0" algn="just" fontAlgn="auto">
              <a:spcAft>
                <a:spcPts val="0"/>
              </a:spcAft>
              <a:buFontTx/>
              <a:buNone/>
              <a:defRPr/>
            </a:pPr>
            <a:endParaRPr lang="lv-LV" sz="2000" b="1" dirty="0">
              <a:latin typeface="Cambria" panose="02040503050406030204" pitchFamily="18" charset="0"/>
            </a:endParaRPr>
          </a:p>
          <a:p>
            <a:pPr marL="0" indent="0" algn="just" fontAlgn="auto">
              <a:spcAft>
                <a:spcPts val="0"/>
              </a:spcAft>
              <a:buFontTx/>
              <a:buNone/>
              <a:defRPr/>
            </a:pPr>
            <a:r>
              <a:rPr lang="lv-LV" sz="2000" b="1" dirty="0" smtClean="0">
                <a:latin typeface="Cambria" panose="02040503050406030204" pitchFamily="18" charset="0"/>
              </a:rPr>
              <a:t>50.pants </a:t>
            </a:r>
          </a:p>
          <a:p>
            <a:pPr marL="0" indent="0" algn="just" fontAlgn="auto">
              <a:spcAft>
                <a:spcPts val="0"/>
              </a:spcAft>
              <a:buFontTx/>
              <a:buNone/>
              <a:defRPr/>
            </a:pPr>
            <a:r>
              <a:rPr lang="lv-LV" sz="2000" b="1" dirty="0" smtClean="0">
                <a:latin typeface="Cambria" panose="02040503050406030204" pitchFamily="18" charset="0"/>
              </a:rPr>
              <a:t>(1) Par šā likuma un citu meža apsaimniekošanu un izmantošanu regulējošo normatīvo aktu pārkāpšanu personas saucamas pie normatīvajos aktos noteiktās atbildības.</a:t>
            </a:r>
          </a:p>
          <a:p>
            <a:pPr marL="0" indent="0" algn="just" fontAlgn="auto">
              <a:spcAft>
                <a:spcPts val="0"/>
              </a:spcAft>
              <a:buFontTx/>
              <a:buNone/>
              <a:defRPr/>
            </a:pPr>
            <a:r>
              <a:rPr lang="lv-LV" sz="2000" b="1" dirty="0" smtClean="0">
                <a:latin typeface="Cambria" panose="02040503050406030204" pitchFamily="18" charset="0"/>
              </a:rPr>
              <a:t>(2) Personu saukšana pie administratīvās vai kriminālās atbildības neatbrīvo šīs personas no pienākuma atlīdzināt normatīvo aktu pārkāpumu rezultātā nodarītos zaudējumus.</a:t>
            </a:r>
          </a:p>
          <a:p>
            <a:pPr marL="0" indent="0" algn="just" fontAlgn="auto">
              <a:spcAft>
                <a:spcPts val="0"/>
              </a:spcAft>
              <a:buFontTx/>
              <a:buNone/>
              <a:defRPr/>
            </a:pPr>
            <a:r>
              <a:rPr lang="lv-LV" sz="2000" b="1" dirty="0" smtClean="0">
                <a:latin typeface="Cambria" panose="02040503050406030204" pitchFamily="18" charset="0"/>
              </a:rPr>
              <a:t>(3) Ja zaudējumus nodarījis meža īpašnieks vai tiesiskais valdītājs, pārkāpjot šo likumu un citus meža apsaimniekošanu un izmantošanu regulējošos normatīvos aktus, Valsts meža dienests piedzen zaudējumu atlīdzību par labu valstij.</a:t>
            </a:r>
          </a:p>
          <a:p>
            <a:pPr marL="0" indent="0" algn="just" fontAlgn="auto">
              <a:spcAft>
                <a:spcPts val="0"/>
              </a:spcAft>
              <a:buFontTx/>
              <a:buNone/>
              <a:defRPr/>
            </a:pPr>
            <a:r>
              <a:rPr lang="lv-LV" sz="2000" b="1" dirty="0" smtClean="0">
                <a:latin typeface="Cambria" panose="02040503050406030204" pitchFamily="18" charset="0"/>
              </a:rPr>
              <a:t>(4) Zaudējumu noteikšanas kārtību reglamentē Ministru kabinets.</a:t>
            </a:r>
          </a:p>
          <a:p>
            <a:pPr algn="just" fontAlgn="auto">
              <a:spcAft>
                <a:spcPts val="0"/>
              </a:spcAft>
              <a:defRPr/>
            </a:pPr>
            <a:endParaRPr lang="lv-LV" sz="2000" b="1" dirty="0" smtClean="0"/>
          </a:p>
        </p:txBody>
      </p:sp>
    </p:spTree>
    <p:extLst>
      <p:ext uri="{BB962C8B-B14F-4D97-AF65-F5344CB8AC3E}">
        <p14:creationId xmlns:p14="http://schemas.microsoft.com/office/powerpoint/2010/main" val="191692433"/>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468313" y="7938"/>
            <a:ext cx="8229600" cy="719137"/>
          </a:xfrm>
        </p:spPr>
        <p:txBody>
          <a:bodyPr rtlCol="0">
            <a:normAutofit/>
          </a:bodyPr>
          <a:lstStyle/>
          <a:p>
            <a:pPr algn="ctr" fontAlgn="auto">
              <a:spcAft>
                <a:spcPts val="0"/>
              </a:spcAft>
              <a:defRPr/>
            </a:pPr>
            <a:r>
              <a:rPr lang="lv-LV" altLang="lv-LV" sz="2400" b="1" dirty="0" smtClean="0">
                <a:solidFill>
                  <a:srgbClr val="006600"/>
                </a:solidFill>
                <a:effectLst>
                  <a:outerShdw blurRad="38100" dist="38100" dir="2700000" algn="tl">
                    <a:srgbClr val="C0C0C0"/>
                  </a:outerShdw>
                </a:effectLst>
                <a:latin typeface="Cambria" panose="02040503050406030204" pitchFamily="18" charset="0"/>
              </a:rPr>
              <a:t>MEŽA VALSTS PARVALDE</a:t>
            </a:r>
          </a:p>
        </p:txBody>
      </p:sp>
      <p:sp>
        <p:nvSpPr>
          <p:cNvPr id="27651" name="Rectangle 3"/>
          <p:cNvSpPr>
            <a:spLocks noGrp="1" noChangeArrowheads="1"/>
          </p:cNvSpPr>
          <p:nvPr>
            <p:ph idx="1"/>
          </p:nvPr>
        </p:nvSpPr>
        <p:spPr>
          <a:xfrm>
            <a:off x="719138" y="981075"/>
            <a:ext cx="8424862" cy="5759450"/>
          </a:xfrm>
        </p:spPr>
        <p:txBody>
          <a:bodyPr/>
          <a:lstStyle/>
          <a:p>
            <a:pPr marL="0" indent="0" algn="just" fontAlgn="auto">
              <a:spcAft>
                <a:spcPts val="0"/>
              </a:spcAft>
              <a:buFontTx/>
              <a:buNone/>
              <a:defRPr/>
            </a:pPr>
            <a:r>
              <a:rPr lang="lv-LV" sz="2000" b="1" u="sng" dirty="0" smtClean="0">
                <a:latin typeface="Cambria" panose="02040503050406030204" pitchFamily="18" charset="0"/>
              </a:rPr>
              <a:t>Meža valsts pārvalde</a:t>
            </a:r>
          </a:p>
          <a:p>
            <a:pPr marL="0" indent="0" algn="just" fontAlgn="auto">
              <a:spcAft>
                <a:spcPts val="0"/>
              </a:spcAft>
              <a:buFontTx/>
              <a:buNone/>
              <a:defRPr/>
            </a:pPr>
            <a:r>
              <a:rPr lang="lv-LV" sz="2000" b="1" dirty="0" smtClean="0">
                <a:latin typeface="Cambria" panose="02040503050406030204" pitchFamily="18" charset="0"/>
              </a:rPr>
              <a:t>(5) Ministru kabinets nosaka kārtību, kādā valsts meža zeme atsavināma šā panta ceturtās daļas 2.punktā minēto pašvaldības autonomo funkciju veikšanai. Šī zeme nav tālāk atsavināma citām personām vai nododama privatizācijai, kā arī nav apgrūtināma ar lietu tiesībām. Šā panta ceturtās daļas 3.punktā minētā zeme privatizējama vai atsavināma Valsts un pašvaldību īpašuma privatizācijas un privatizācijas sertifikātu izmantošanas pabeigšanas likumā noteiktajā kārtībā.</a:t>
            </a:r>
          </a:p>
          <a:p>
            <a:pPr marL="0" indent="0" algn="just" fontAlgn="auto">
              <a:spcAft>
                <a:spcPts val="0"/>
              </a:spcAft>
              <a:buFontTx/>
              <a:buNone/>
              <a:defRPr/>
            </a:pPr>
            <a:r>
              <a:rPr lang="lv-LV" sz="2000" b="1" dirty="0" smtClean="0">
                <a:latin typeface="Cambria" panose="02040503050406030204" pitchFamily="18" charset="0"/>
              </a:rPr>
              <a:t>44.</a:t>
            </a:r>
            <a:r>
              <a:rPr lang="lv-LV" sz="2000" b="1" baseline="30000" dirty="0" smtClean="0">
                <a:latin typeface="Cambria" panose="02040503050406030204" pitchFamily="18" charset="0"/>
              </a:rPr>
              <a:t>1</a:t>
            </a:r>
            <a:r>
              <a:rPr lang="lv-LV" sz="2000" b="1" dirty="0" smtClean="0">
                <a:latin typeface="Cambria" panose="02040503050406030204" pitchFamily="18" charset="0"/>
              </a:rPr>
              <a:t>pants</a:t>
            </a:r>
          </a:p>
          <a:p>
            <a:pPr marL="0" indent="0" algn="just" fontAlgn="auto">
              <a:spcAft>
                <a:spcPts val="0"/>
              </a:spcAft>
              <a:buFontTx/>
              <a:buNone/>
              <a:defRPr/>
            </a:pPr>
            <a:r>
              <a:rPr lang="lv-LV" sz="2000" b="1" dirty="0" smtClean="0">
                <a:latin typeface="Cambria" panose="02040503050406030204" pitchFamily="18" charset="0"/>
              </a:rPr>
              <a:t>(1) </a:t>
            </a:r>
            <a:r>
              <a:rPr lang="lv-LV" sz="2000" b="1" u="sng" dirty="0" smtClean="0">
                <a:latin typeface="Cambria" panose="02040503050406030204" pitchFamily="18" charset="0"/>
              </a:rPr>
              <a:t>Pašvaldībai </a:t>
            </a:r>
            <a:r>
              <a:rPr lang="lv-LV" sz="2000" b="1" dirty="0" smtClean="0">
                <a:latin typeface="Cambria" panose="02040503050406030204" pitchFamily="18" charset="0"/>
              </a:rPr>
              <a:t>piederošā vai piekrītošā meža zeme ierakstāma zemesgrāmatā uz pašvaldības vārda likumā noteiktajā kārtībā.</a:t>
            </a:r>
          </a:p>
          <a:p>
            <a:pPr marL="0" indent="0" algn="just" fontAlgn="auto">
              <a:spcAft>
                <a:spcPts val="0"/>
              </a:spcAft>
              <a:buFontTx/>
              <a:buNone/>
              <a:defRPr/>
            </a:pPr>
            <a:r>
              <a:rPr lang="lv-LV" sz="2000" b="1" dirty="0" smtClean="0">
                <a:latin typeface="Cambria" panose="02040503050406030204" pitchFamily="18" charset="0"/>
              </a:rPr>
              <a:t>(2) </a:t>
            </a:r>
            <a:r>
              <a:rPr lang="lv-LV" sz="2000" b="1" u="sng" dirty="0" smtClean="0">
                <a:latin typeface="Cambria" panose="02040503050406030204" pitchFamily="18" charset="0"/>
              </a:rPr>
              <a:t>Pašvaldībai</a:t>
            </a:r>
            <a:r>
              <a:rPr lang="lv-LV" sz="2000" b="1" dirty="0" smtClean="0">
                <a:latin typeface="Cambria" panose="02040503050406030204" pitchFamily="18" charset="0"/>
              </a:rPr>
              <a:t> ir tiesības pieņemt lēmumu par atteikumu nodot privatizācijai vai atsavināšanai tai piekrītošo vai piederošo meža zemi Valsts un pašvaldību īpašuma privatizācijas un privatizācijas sertifikātu izmantošanas pabeigšanas likumā noteiktajos gadījumos, kā arī gadījumos, kad meža zeme nepieciešama rekreācijas vajadzībām.</a:t>
            </a:r>
          </a:p>
          <a:p>
            <a:pPr algn="just" fontAlgn="auto">
              <a:spcAft>
                <a:spcPts val="0"/>
              </a:spcAft>
              <a:defRPr/>
            </a:pPr>
            <a:endParaRPr lang="lv-LV" sz="2000" b="1" dirty="0" smtClean="0"/>
          </a:p>
          <a:p>
            <a:pPr algn="just" fontAlgn="auto">
              <a:spcAft>
                <a:spcPts val="0"/>
              </a:spcAft>
              <a:defRPr/>
            </a:pPr>
            <a:endParaRPr lang="lv-LV" sz="2000" b="1" dirty="0" smtClean="0"/>
          </a:p>
        </p:txBody>
      </p:sp>
    </p:spTree>
    <p:extLst>
      <p:ext uri="{BB962C8B-B14F-4D97-AF65-F5344CB8AC3E}">
        <p14:creationId xmlns:p14="http://schemas.microsoft.com/office/powerpoint/2010/main" val="1353273393"/>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7" name="Title 1"/>
          <p:cNvSpPr>
            <a:spLocks noGrp="1"/>
          </p:cNvSpPr>
          <p:nvPr>
            <p:ph type="title" idx="4294967295"/>
          </p:nvPr>
        </p:nvSpPr>
        <p:spPr/>
        <p:txBody>
          <a:bodyPr/>
          <a:lstStyle/>
          <a:p>
            <a:pPr algn="ctr" eaLnBrk="1" hangingPunct="1"/>
            <a:r>
              <a:rPr lang="lv-LV" sz="2800" dirty="0" smtClean="0">
                <a:latin typeface="Cambria" panose="02040503050406030204" pitchFamily="18" charset="0"/>
              </a:rPr>
              <a:t>MEŽA LIKUMA MĒRĶIS</a:t>
            </a:r>
          </a:p>
        </p:txBody>
      </p:sp>
      <p:sp>
        <p:nvSpPr>
          <p:cNvPr id="19458" name="Content Placeholder 2"/>
          <p:cNvSpPr>
            <a:spLocks noGrp="1"/>
          </p:cNvSpPr>
          <p:nvPr>
            <p:ph idx="4294967295"/>
          </p:nvPr>
        </p:nvSpPr>
        <p:spPr>
          <a:xfrm>
            <a:off x="1043608" y="1412776"/>
            <a:ext cx="6624637" cy="4392265"/>
          </a:xfrm>
        </p:spPr>
        <p:txBody>
          <a:bodyPr/>
          <a:lstStyle/>
          <a:p>
            <a:pPr marL="457200" indent="-457200" algn="just" eaLnBrk="1" hangingPunct="1">
              <a:buFontTx/>
              <a:buAutoNum type="arabicPeriod"/>
            </a:pPr>
            <a:endParaRPr lang="lv-LV" sz="2000" b="1" dirty="0" smtClean="0">
              <a:solidFill>
                <a:srgbClr val="009933"/>
              </a:solidFill>
            </a:endParaRPr>
          </a:p>
          <a:p>
            <a:pPr marL="457200" indent="-457200" algn="just" eaLnBrk="1" hangingPunct="1">
              <a:buFontTx/>
              <a:buAutoNum type="arabicPeriod"/>
            </a:pPr>
            <a:r>
              <a:rPr lang="lv-LV" sz="2000" b="1" dirty="0" smtClean="0">
                <a:solidFill>
                  <a:schemeClr val="tx1"/>
                </a:solidFill>
                <a:latin typeface="Cambria" panose="02040503050406030204" pitchFamily="18" charset="0"/>
              </a:rPr>
              <a:t>Veicināt meža ekonomiski, ekoloģiski un sociāli ilgtspējīgu apsaimniekošanu un izmantošanu, visiem meža īpašniekiem vai tiesiskajiem valdītājiem nodrošinot vienādas tiesības, īpašuma tiesību neaizskaramību un saimnieciskās darbības patstāvību un nosakot vienādus pienākumus.</a:t>
            </a:r>
          </a:p>
          <a:p>
            <a:pPr marL="457200" indent="-457200" eaLnBrk="1" hangingPunct="1">
              <a:buFontTx/>
              <a:buAutoNum type="arabicPeriod"/>
            </a:pPr>
            <a:endParaRPr lang="lv-LV" sz="2000" b="1" dirty="0" smtClean="0">
              <a:solidFill>
                <a:schemeClr val="tx1"/>
              </a:solidFill>
              <a:latin typeface="Cambria" panose="02040503050406030204" pitchFamily="18" charset="0"/>
            </a:endParaRPr>
          </a:p>
          <a:p>
            <a:pPr marL="457200" indent="-457200" algn="just" eaLnBrk="1" hangingPunct="1">
              <a:buFontTx/>
              <a:buAutoNum type="arabicPeriod"/>
            </a:pPr>
            <a:r>
              <a:rPr lang="lv-LV" sz="2000" b="1" dirty="0" smtClean="0">
                <a:solidFill>
                  <a:schemeClr val="tx1"/>
                </a:solidFill>
                <a:latin typeface="Cambria" panose="02040503050406030204" pitchFamily="18" charset="0"/>
              </a:rPr>
              <a:t>Reglamentēt valsts meža zemes pārvaldības un atsavināšanas nosacījumus.</a:t>
            </a:r>
          </a:p>
          <a:p>
            <a:pPr marL="457200" indent="-457200" eaLnBrk="1" hangingPunct="1">
              <a:buFontTx/>
              <a:buAutoNum type="arabicPeriod"/>
            </a:pPr>
            <a:endParaRPr lang="lv-LV" sz="1800" b="1" dirty="0" smtClean="0">
              <a:solidFill>
                <a:schemeClr val="tx1"/>
              </a:solidFill>
            </a:endParaRPr>
          </a:p>
        </p:txBody>
      </p:sp>
    </p:spTree>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468313" y="0"/>
            <a:ext cx="8229600" cy="719138"/>
          </a:xfrm>
        </p:spPr>
        <p:txBody>
          <a:bodyPr rtlCol="0">
            <a:normAutofit/>
          </a:bodyPr>
          <a:lstStyle/>
          <a:p>
            <a:pPr algn="ctr" fontAlgn="auto">
              <a:spcAft>
                <a:spcPts val="0"/>
              </a:spcAft>
              <a:defRPr/>
            </a:pPr>
            <a:r>
              <a:rPr lang="lv-LV" altLang="lv-LV" sz="2400" b="1" dirty="0" smtClean="0">
                <a:solidFill>
                  <a:srgbClr val="006600"/>
                </a:solidFill>
                <a:effectLst>
                  <a:outerShdw blurRad="38100" dist="38100" dir="2700000" algn="tl">
                    <a:srgbClr val="C0C0C0"/>
                  </a:outerShdw>
                </a:effectLst>
                <a:latin typeface="Cambria" panose="02040503050406030204" pitchFamily="18" charset="0"/>
              </a:rPr>
              <a:t>MEŽA VALSTS PĀRVALDE</a:t>
            </a:r>
          </a:p>
        </p:txBody>
      </p:sp>
      <p:sp>
        <p:nvSpPr>
          <p:cNvPr id="27651" name="Rectangle 3"/>
          <p:cNvSpPr>
            <a:spLocks noGrp="1" noChangeArrowheads="1"/>
          </p:cNvSpPr>
          <p:nvPr>
            <p:ph idx="1"/>
          </p:nvPr>
        </p:nvSpPr>
        <p:spPr>
          <a:xfrm>
            <a:off x="703263" y="620713"/>
            <a:ext cx="8461375" cy="6138862"/>
          </a:xfrm>
        </p:spPr>
        <p:txBody>
          <a:bodyPr/>
          <a:lstStyle/>
          <a:p>
            <a:pPr marL="0" indent="0" fontAlgn="auto">
              <a:spcAft>
                <a:spcPts val="0"/>
              </a:spcAft>
              <a:buFontTx/>
              <a:buNone/>
              <a:defRPr/>
            </a:pPr>
            <a:r>
              <a:rPr lang="lv-LV" sz="2000" b="1" u="sng" dirty="0" smtClean="0">
                <a:latin typeface="Cambria" panose="02040503050406030204" pitchFamily="18" charset="0"/>
              </a:rPr>
              <a:t>Meža valsts pārvalde</a:t>
            </a:r>
          </a:p>
          <a:p>
            <a:pPr marL="0" indent="0" fontAlgn="auto">
              <a:spcAft>
                <a:spcPts val="0"/>
              </a:spcAft>
              <a:buFontTx/>
              <a:buNone/>
              <a:defRPr/>
            </a:pPr>
            <a:r>
              <a:rPr lang="lv-LV" sz="2000" b="1" dirty="0" smtClean="0">
                <a:latin typeface="Cambria" panose="02040503050406030204" pitchFamily="18" charset="0"/>
              </a:rPr>
              <a:t>44.Pants</a:t>
            </a:r>
          </a:p>
          <a:p>
            <a:pPr marL="0" indent="0" algn="just" fontAlgn="auto">
              <a:spcAft>
                <a:spcPts val="0"/>
              </a:spcAft>
              <a:buFontTx/>
              <a:buNone/>
              <a:defRPr/>
            </a:pPr>
            <a:r>
              <a:rPr lang="lv-LV" sz="2000" b="1" dirty="0" smtClean="0">
                <a:latin typeface="Cambria" panose="02040503050406030204" pitchFamily="18" charset="0"/>
              </a:rPr>
              <a:t> (4) Zemesgrāmatā ierakstītās valsts meža zemes atsavināšanu vai privatizāciju var atļaut ar ikreizēju Ministru kabineta rīkojumu šādos gadījumos:</a:t>
            </a:r>
          </a:p>
          <a:p>
            <a:pPr marL="0" indent="0" algn="just" fontAlgn="auto">
              <a:spcAft>
                <a:spcPts val="0"/>
              </a:spcAft>
              <a:buFontTx/>
              <a:buNone/>
              <a:defRPr/>
            </a:pPr>
            <a:r>
              <a:rPr lang="lv-LV" sz="2000" b="1" dirty="0" smtClean="0">
                <a:latin typeface="Cambria" panose="02040503050406030204" pitchFamily="18" charset="0"/>
              </a:rPr>
              <a:t>2) </a:t>
            </a:r>
            <a:r>
              <a:rPr lang="lv-LV" sz="2000" b="1" u="sng" dirty="0" smtClean="0">
                <a:latin typeface="Cambria" panose="02040503050406030204" pitchFamily="18" charset="0"/>
              </a:rPr>
              <a:t>ja valsts meža zeme nepieciešama likumā "Par pašvaldībām" noteikto šādu pašvaldības autonomo funkciju veikšanai</a:t>
            </a:r>
            <a:r>
              <a:rPr lang="lv-LV" sz="2000" b="1" dirty="0" smtClean="0">
                <a:latin typeface="Cambria" panose="02040503050406030204" pitchFamily="18" charset="0"/>
              </a:rPr>
              <a:t>:</a:t>
            </a:r>
          </a:p>
          <a:p>
            <a:pPr marL="0" indent="0" algn="just" fontAlgn="auto">
              <a:spcAft>
                <a:spcPts val="0"/>
              </a:spcAft>
              <a:buFontTx/>
              <a:buNone/>
              <a:defRPr/>
            </a:pPr>
            <a:r>
              <a:rPr lang="lv-LV" sz="2000" b="1" dirty="0" smtClean="0">
                <a:latin typeface="Cambria" panose="02040503050406030204" pitchFamily="18" charset="0"/>
              </a:rPr>
              <a:t>a) ceļu būvniecība,</a:t>
            </a:r>
          </a:p>
          <a:p>
            <a:pPr marL="0" indent="0" algn="just" fontAlgn="auto">
              <a:spcAft>
                <a:spcPts val="0"/>
              </a:spcAft>
              <a:buFontTx/>
              <a:buNone/>
              <a:defRPr/>
            </a:pPr>
            <a:r>
              <a:rPr lang="lv-LV" sz="2000" b="1" dirty="0" smtClean="0">
                <a:latin typeface="Cambria" panose="02040503050406030204" pitchFamily="18" charset="0"/>
              </a:rPr>
              <a:t>b) kapsētu izveidošana vai paplašināšana,</a:t>
            </a:r>
          </a:p>
          <a:p>
            <a:pPr marL="0" indent="0" algn="just" fontAlgn="auto">
              <a:spcAft>
                <a:spcPts val="0"/>
              </a:spcAft>
              <a:buFontTx/>
              <a:buNone/>
              <a:defRPr/>
            </a:pPr>
            <a:r>
              <a:rPr lang="lv-LV" sz="2000" b="1" dirty="0" smtClean="0">
                <a:latin typeface="Cambria" panose="02040503050406030204" pitchFamily="18" charset="0"/>
              </a:rPr>
              <a:t>c) parku ierīkošana un uzturēšana;</a:t>
            </a:r>
          </a:p>
          <a:p>
            <a:pPr marL="0" indent="0" algn="just" fontAlgn="auto">
              <a:spcAft>
                <a:spcPts val="0"/>
              </a:spcAft>
              <a:buFontTx/>
              <a:buNone/>
              <a:defRPr/>
            </a:pPr>
            <a:r>
              <a:rPr lang="lv-LV" sz="2000" b="1" dirty="0" smtClean="0">
                <a:latin typeface="Cambria" panose="02040503050406030204" pitchFamily="18" charset="0"/>
              </a:rPr>
              <a:t>d) </a:t>
            </a:r>
            <a:r>
              <a:rPr lang="lv-LV" sz="2000" b="1" dirty="0" err="1" smtClean="0">
                <a:latin typeface="Cambria" panose="02040503050406030204" pitchFamily="18" charset="0"/>
              </a:rPr>
              <a:t>mežaparku</a:t>
            </a:r>
            <a:r>
              <a:rPr lang="lv-LV" sz="2000" b="1" dirty="0" smtClean="0">
                <a:latin typeface="Cambria" panose="02040503050406030204" pitchFamily="18" charset="0"/>
              </a:rPr>
              <a:t> ierīkošana un uzturēšana pilsētu un ciemu teritorijās;</a:t>
            </a:r>
          </a:p>
          <a:p>
            <a:pPr marL="0" indent="0" algn="just" fontAlgn="auto">
              <a:spcAft>
                <a:spcPts val="0"/>
              </a:spcAft>
              <a:buFontTx/>
              <a:buNone/>
              <a:defRPr/>
            </a:pPr>
            <a:r>
              <a:rPr lang="lv-LV" sz="2000" b="1" dirty="0" smtClean="0">
                <a:latin typeface="Cambria" panose="02040503050406030204" pitchFamily="18" charset="0"/>
              </a:rPr>
              <a:t>3) privatizējot, kā arī atsavinot zemi ēku (būvju) īpašniekiem:</a:t>
            </a:r>
          </a:p>
          <a:p>
            <a:pPr marL="0" indent="0" algn="just" fontAlgn="auto">
              <a:spcAft>
                <a:spcPts val="0"/>
              </a:spcAft>
              <a:buFontTx/>
              <a:buNone/>
              <a:defRPr/>
            </a:pPr>
            <a:r>
              <a:rPr lang="lv-LV" sz="2000" b="1" dirty="0" smtClean="0">
                <a:latin typeface="Cambria" panose="02040503050406030204" pitchFamily="18" charset="0"/>
              </a:rPr>
              <a:t>a) lauku apvidos — zemi, ko aizņem ēkas (būves) un pagalms, kā arī šo ēku (būvju) uzturēšanai nepieciešamo zemi līdz 0,5 hektāru platībā;</a:t>
            </a:r>
          </a:p>
          <a:p>
            <a:pPr marL="0" indent="0" algn="just" fontAlgn="auto">
              <a:spcAft>
                <a:spcPts val="0"/>
              </a:spcAft>
              <a:buFontTx/>
              <a:buNone/>
              <a:defRPr/>
            </a:pPr>
            <a:r>
              <a:rPr lang="lv-LV" sz="2000" b="1" dirty="0" smtClean="0">
                <a:latin typeface="Cambria" panose="02040503050406030204" pitchFamily="18" charset="0"/>
              </a:rPr>
              <a:t>b) pilsētās — zemi, ko aizņem ēkas (būves) tādā platībā, kādā šī zeme ir ēku (būvju) īpašnieku likumīgā lietošanā (apbūvei), līdz 0,12 hektāru platībā</a:t>
            </a:r>
            <a:r>
              <a:rPr lang="lv-LV" sz="2000" dirty="0" smtClean="0">
                <a:latin typeface="Cambria" panose="02040503050406030204" pitchFamily="18" charset="0"/>
              </a:rPr>
              <a:t>.</a:t>
            </a:r>
          </a:p>
          <a:p>
            <a:pPr algn="just" fontAlgn="auto">
              <a:spcAft>
                <a:spcPts val="0"/>
              </a:spcAft>
              <a:defRPr/>
            </a:pPr>
            <a:endParaRPr lang="lv-LV" sz="2000" b="1" dirty="0" smtClean="0"/>
          </a:p>
        </p:txBody>
      </p:sp>
    </p:spTree>
    <p:extLst>
      <p:ext uri="{BB962C8B-B14F-4D97-AF65-F5344CB8AC3E}">
        <p14:creationId xmlns:p14="http://schemas.microsoft.com/office/powerpoint/2010/main" val="1072089702"/>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Rectangle 2"/>
          <p:cNvSpPr>
            <a:spLocks noGrp="1" noChangeArrowheads="1"/>
          </p:cNvSpPr>
          <p:nvPr>
            <p:ph type="ctrTitle"/>
          </p:nvPr>
        </p:nvSpPr>
        <p:spPr>
          <a:xfrm>
            <a:off x="900113" y="333375"/>
            <a:ext cx="7772400" cy="935038"/>
          </a:xfrm>
        </p:spPr>
        <p:txBody>
          <a:bodyPr anchor="ctr"/>
          <a:lstStyle/>
          <a:p>
            <a:r>
              <a:rPr lang="lv-LV" altLang="lv-LV" sz="2400" b="1" dirty="0" smtClean="0">
                <a:solidFill>
                  <a:srgbClr val="006600"/>
                </a:solidFill>
                <a:latin typeface="Cambria" panose="02040503050406030204" pitchFamily="18" charset="0"/>
              </a:rPr>
              <a:t>MEŽA AIZSARDZĪBA </a:t>
            </a:r>
          </a:p>
        </p:txBody>
      </p:sp>
      <p:sp>
        <p:nvSpPr>
          <p:cNvPr id="53251" name="Rectangle 3"/>
          <p:cNvSpPr>
            <a:spLocks noGrp="1" noChangeArrowheads="1"/>
          </p:cNvSpPr>
          <p:nvPr>
            <p:ph type="subTitle" idx="1"/>
          </p:nvPr>
        </p:nvSpPr>
        <p:spPr bwMode="auto">
          <a:xfrm>
            <a:off x="1166813" y="1258888"/>
            <a:ext cx="7239000" cy="5483225"/>
          </a:xfrm>
        </p:spPr>
        <p:txBody>
          <a:bodyPr wrap="square" numCol="1" anchor="t" anchorCtr="0" compatLnSpc="1">
            <a:prstTxWarp prst="textNoShape">
              <a:avLst/>
            </a:prstTxWarp>
          </a:bodyPr>
          <a:lstStyle/>
          <a:p>
            <a:r>
              <a:rPr lang="lv-LV" altLang="lv-LV" sz="1800" b="1" dirty="0" smtClean="0">
                <a:latin typeface="Cambria" panose="02040503050406030204" pitchFamily="18" charset="0"/>
                <a:cs typeface="Arial" panose="020B0604020202020204" pitchFamily="34" charset="0"/>
              </a:rPr>
              <a:t>2012.gada 18.decembra Ministru kabineta noteikumi Nr. 947</a:t>
            </a:r>
            <a:br>
              <a:rPr lang="lv-LV" altLang="lv-LV" sz="1800" b="1" dirty="0" smtClean="0">
                <a:latin typeface="Cambria" panose="02040503050406030204" pitchFamily="18" charset="0"/>
                <a:cs typeface="Arial" panose="020B0604020202020204" pitchFamily="34" charset="0"/>
              </a:rPr>
            </a:br>
            <a:endParaRPr lang="lv-LV" altLang="lv-LV" sz="1800" b="1" dirty="0" smtClean="0">
              <a:latin typeface="Cambria" panose="02040503050406030204" pitchFamily="18" charset="0"/>
              <a:cs typeface="Arial" panose="020B0604020202020204" pitchFamily="34" charset="0"/>
            </a:endParaRPr>
          </a:p>
          <a:p>
            <a:r>
              <a:rPr lang="lv-LV" altLang="lv-LV" sz="1800" b="1" dirty="0" smtClean="0">
                <a:solidFill>
                  <a:srgbClr val="336600"/>
                </a:solidFill>
                <a:latin typeface="Cambria" panose="02040503050406030204" pitchFamily="18" charset="0"/>
                <a:cs typeface="Arial" panose="020B0604020202020204" pitchFamily="34" charset="0"/>
              </a:rPr>
              <a:t>Noteikumi par meža aizsardzības pasākumiem un ārkārtējās situācijas izsludināšanu mežā</a:t>
            </a:r>
            <a:r>
              <a:rPr lang="lv-LV" altLang="lv-LV" sz="1800" dirty="0" smtClean="0">
                <a:solidFill>
                  <a:srgbClr val="336600"/>
                </a:solidFill>
                <a:latin typeface="Cambria" panose="02040503050406030204" pitchFamily="18" charset="0"/>
                <a:cs typeface="Arial" panose="020B0604020202020204" pitchFamily="34" charset="0"/>
              </a:rPr>
              <a:t> </a:t>
            </a:r>
            <a:endParaRPr lang="lv-LV" altLang="lv-LV" sz="1800" b="1" dirty="0" smtClean="0">
              <a:solidFill>
                <a:srgbClr val="336600"/>
              </a:solidFill>
              <a:latin typeface="Cambria" panose="02040503050406030204" pitchFamily="18" charset="0"/>
            </a:endParaRPr>
          </a:p>
          <a:p>
            <a:pPr algn="just"/>
            <a:endParaRPr lang="lv-LV" altLang="lv-LV" sz="1800" b="1" u="sng" dirty="0" smtClean="0">
              <a:solidFill>
                <a:srgbClr val="336600"/>
              </a:solidFill>
              <a:latin typeface="Cambria" panose="02040503050406030204" pitchFamily="18" charset="0"/>
            </a:endParaRPr>
          </a:p>
          <a:p>
            <a:pPr algn="just"/>
            <a:r>
              <a:rPr lang="lv-LV" altLang="lv-LV" sz="1800" b="1" u="sng" dirty="0" smtClean="0">
                <a:latin typeface="Cambria" panose="02040503050406030204" pitchFamily="18" charset="0"/>
              </a:rPr>
              <a:t>1.</a:t>
            </a:r>
            <a:r>
              <a:rPr lang="lv-LV" altLang="lv-LV" sz="1800" u="sng" dirty="0" smtClean="0">
                <a:latin typeface="Cambria" panose="02040503050406030204" pitchFamily="18" charset="0"/>
              </a:rPr>
              <a:t> </a:t>
            </a:r>
            <a:r>
              <a:rPr lang="lv-LV" altLang="lv-LV" sz="1800" b="1" u="sng" dirty="0" smtClean="0">
                <a:latin typeface="Cambria" panose="02040503050406030204" pitchFamily="18" charset="0"/>
              </a:rPr>
              <a:t>Noteikumi nosaka: </a:t>
            </a:r>
          </a:p>
          <a:p>
            <a:pPr algn="just"/>
            <a:r>
              <a:rPr lang="lv-LV" altLang="lv-LV" sz="1800" b="1" dirty="0" smtClean="0">
                <a:latin typeface="Cambria" panose="02040503050406030204" pitchFamily="18" charset="0"/>
              </a:rPr>
              <a:t>1.1. meža aizsardzības pasākumus, to izpildes kārtību un termiņus; </a:t>
            </a:r>
          </a:p>
          <a:p>
            <a:pPr algn="just"/>
            <a:endParaRPr lang="lv-LV" altLang="lv-LV" sz="1800" b="1" dirty="0" smtClean="0">
              <a:latin typeface="Cambria" panose="02040503050406030204" pitchFamily="18" charset="0"/>
            </a:endParaRPr>
          </a:p>
          <a:p>
            <a:pPr algn="just"/>
            <a:r>
              <a:rPr lang="lv-LV" altLang="lv-LV" sz="1800" b="1" dirty="0" smtClean="0">
                <a:latin typeface="Cambria" panose="02040503050406030204" pitchFamily="18" charset="0"/>
              </a:rPr>
              <a:t>1.2. kārtību, kādā izsludināma ārkārtējā situācija meža ugunsgrēka, meža kaitēkļu savairošanās vai slimību masveida izplatīšanās dēļ; </a:t>
            </a:r>
          </a:p>
          <a:p>
            <a:pPr algn="just"/>
            <a:endParaRPr lang="lv-LV" altLang="lv-LV" sz="1800" b="1" dirty="0" smtClean="0">
              <a:latin typeface="Cambria" panose="02040503050406030204" pitchFamily="18" charset="0"/>
            </a:endParaRPr>
          </a:p>
          <a:p>
            <a:pPr algn="just"/>
            <a:r>
              <a:rPr lang="lv-LV" altLang="lv-LV" sz="1800" b="1" dirty="0" smtClean="0">
                <a:latin typeface="Cambria" panose="02040503050406030204" pitchFamily="18" charset="0"/>
              </a:rPr>
              <a:t>1.3. kārtību, kādā kontrolējama meža sanitārā stāvokļa prasību ievērošana.</a:t>
            </a:r>
          </a:p>
          <a:p>
            <a:pPr algn="just"/>
            <a:endParaRPr lang="lv-LV" altLang="lv-LV" b="1" dirty="0" smtClean="0"/>
          </a:p>
        </p:txBody>
      </p:sp>
    </p:spTree>
    <p:extLst>
      <p:ext uri="{BB962C8B-B14F-4D97-AF65-F5344CB8AC3E}">
        <p14:creationId xmlns:p14="http://schemas.microsoft.com/office/powerpoint/2010/main" val="4293586523"/>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68313" y="260350"/>
            <a:ext cx="8229600" cy="777875"/>
          </a:xfrm>
        </p:spPr>
        <p:txBody>
          <a:bodyPr/>
          <a:lstStyle/>
          <a:p>
            <a:pPr algn="ctr"/>
            <a:r>
              <a:rPr lang="lv-LV" altLang="lv-LV" sz="2400" b="1" dirty="0" smtClean="0">
                <a:solidFill>
                  <a:srgbClr val="006600"/>
                </a:solidFill>
                <a:latin typeface="Cambria" panose="02040503050406030204" pitchFamily="18" charset="0"/>
              </a:rPr>
              <a:t>MEŽA AIZSARDZĪBAS PASĀKUMI </a:t>
            </a:r>
          </a:p>
        </p:txBody>
      </p:sp>
      <p:sp>
        <p:nvSpPr>
          <p:cNvPr id="15363" name="Rectangle 3"/>
          <p:cNvSpPr>
            <a:spLocks noGrp="1" noChangeArrowheads="1"/>
          </p:cNvSpPr>
          <p:nvPr>
            <p:ph idx="1"/>
          </p:nvPr>
        </p:nvSpPr>
        <p:spPr>
          <a:xfrm>
            <a:off x="900113" y="1125538"/>
            <a:ext cx="7993062" cy="5543550"/>
          </a:xfrm>
        </p:spPr>
        <p:txBody>
          <a:bodyPr/>
          <a:lstStyle/>
          <a:p>
            <a:pPr algn="just" fontAlgn="auto">
              <a:spcAft>
                <a:spcPts val="0"/>
              </a:spcAft>
              <a:defRPr/>
            </a:pPr>
            <a:r>
              <a:rPr lang="lv-LV" sz="1800" b="1" dirty="0" smtClean="0">
                <a:latin typeface="Cambria" panose="02040503050406030204" pitchFamily="18" charset="0"/>
              </a:rPr>
              <a:t>Kokmateriālu izvešanas vai aizsardzības pret stumbra kaitēkļiem termiņi un nosacījumi;</a:t>
            </a:r>
          </a:p>
          <a:p>
            <a:pPr algn="just" fontAlgn="auto">
              <a:spcAft>
                <a:spcPts val="0"/>
              </a:spcAft>
              <a:defRPr/>
            </a:pPr>
            <a:r>
              <a:rPr lang="lv-LV" sz="1800" b="1" dirty="0" smtClean="0">
                <a:latin typeface="Cambria" panose="02040503050406030204" pitchFamily="18" charset="0"/>
              </a:rPr>
              <a:t>termiņi un nosacījumi risu, kas dziļākas par 25 centimetriem, izlīdzināšanai ceļos bez mākslīgā seguma, meža stigās un meža meliorācijas grāvju </a:t>
            </a:r>
            <a:r>
              <a:rPr lang="lv-LV" sz="1800" b="1" dirty="0" err="1" smtClean="0">
                <a:latin typeface="Cambria" panose="02040503050406030204" pitchFamily="18" charset="0"/>
              </a:rPr>
              <a:t>atbērtnēs</a:t>
            </a:r>
            <a:r>
              <a:rPr lang="lv-LV" sz="1800" b="1" dirty="0" smtClean="0">
                <a:latin typeface="Cambria" panose="02040503050406030204" pitchFamily="18" charset="0"/>
              </a:rPr>
              <a:t>;</a:t>
            </a:r>
          </a:p>
          <a:p>
            <a:pPr algn="just" fontAlgn="auto">
              <a:spcAft>
                <a:spcPts val="0"/>
              </a:spcAft>
              <a:defRPr/>
            </a:pPr>
            <a:r>
              <a:rPr lang="lv-LV" sz="1800" b="1" dirty="0" smtClean="0">
                <a:latin typeface="Cambria" panose="02040503050406030204" pitchFamily="18" charset="0"/>
              </a:rPr>
              <a:t>sakņu trupi izraisošās sēnes </a:t>
            </a:r>
            <a:r>
              <a:rPr lang="lv-LV" sz="1800" b="1" i="1" dirty="0" err="1" smtClean="0">
                <a:latin typeface="Cambria" panose="02040503050406030204" pitchFamily="18" charset="0"/>
              </a:rPr>
              <a:t>Heterobasidion</a:t>
            </a:r>
            <a:r>
              <a:rPr lang="lv-LV" sz="1800" b="1" i="1" dirty="0" smtClean="0">
                <a:latin typeface="Cambria" panose="02040503050406030204" pitchFamily="18" charset="0"/>
              </a:rPr>
              <a:t> </a:t>
            </a:r>
            <a:r>
              <a:rPr lang="lv-LV" sz="1800" b="1" i="1" dirty="0" err="1" smtClean="0">
                <a:latin typeface="Cambria" panose="02040503050406030204" pitchFamily="18" charset="0"/>
              </a:rPr>
              <a:t>annosum</a:t>
            </a:r>
            <a:r>
              <a:rPr lang="lv-LV" sz="1800" b="1" dirty="0" smtClean="0">
                <a:latin typeface="Cambria" panose="02040503050406030204" pitchFamily="18" charset="0"/>
              </a:rPr>
              <a:t> </a:t>
            </a:r>
            <a:r>
              <a:rPr lang="lv-LV" sz="1800" b="1" dirty="0" err="1" smtClean="0">
                <a:latin typeface="Cambria" panose="02040503050406030204" pitchFamily="18" charset="0"/>
              </a:rPr>
              <a:t>s.l</a:t>
            </a:r>
            <a:r>
              <a:rPr lang="lv-LV" sz="1800" b="1" dirty="0" smtClean="0">
                <a:latin typeface="Cambria" panose="02040503050406030204" pitchFamily="18" charset="0"/>
              </a:rPr>
              <a:t>. (sakņu piepes) ierobežošanas nosacījumi: </a:t>
            </a:r>
          </a:p>
          <a:p>
            <a:pPr lvl="1" algn="just" fontAlgn="auto">
              <a:spcAft>
                <a:spcPts val="0"/>
              </a:spcAft>
              <a:defRPr/>
            </a:pPr>
            <a:r>
              <a:rPr lang="lv-LV" sz="1800" dirty="0" smtClean="0">
                <a:latin typeface="Cambria" panose="02040503050406030204" pitchFamily="18" charset="0"/>
              </a:rPr>
              <a:t>(</a:t>
            </a:r>
            <a:r>
              <a:rPr lang="lv-LV" sz="1800" i="1" dirty="0" smtClean="0">
                <a:latin typeface="Cambria" panose="02040503050406030204" pitchFamily="18" charset="0"/>
              </a:rPr>
              <a:t>Latvijā trupes izraisītie zaudējumi egļu audzēs ar koksnes krāju 100–400 m3/ha ir 800–4790 eiro uz ha (Gaitnieks </a:t>
            </a:r>
            <a:r>
              <a:rPr lang="lv-LV" sz="1800" i="1" dirty="0" err="1" smtClean="0">
                <a:latin typeface="Cambria" panose="02040503050406030204" pitchFamily="18" charset="0"/>
              </a:rPr>
              <a:t>et</a:t>
            </a:r>
            <a:r>
              <a:rPr lang="lv-LV" sz="1800" i="1" dirty="0" smtClean="0">
                <a:latin typeface="Cambria" panose="02040503050406030204" pitchFamily="18" charset="0"/>
              </a:rPr>
              <a:t>. </a:t>
            </a:r>
            <a:r>
              <a:rPr lang="lv-LV" sz="1800" i="1" dirty="0" err="1" smtClean="0">
                <a:latin typeface="Cambria" panose="02040503050406030204" pitchFamily="18" charset="0"/>
              </a:rPr>
              <a:t>al</a:t>
            </a:r>
            <a:r>
              <a:rPr lang="lv-LV" sz="1800" i="1" dirty="0" smtClean="0">
                <a:latin typeface="Cambria" panose="02040503050406030204" pitchFamily="18" charset="0"/>
              </a:rPr>
              <a:t>., 2007). Lai ierobežotu sakņu trupes izplatību, nav pieļaujama svaigas, ar </a:t>
            </a:r>
            <a:r>
              <a:rPr lang="lv-LV" sz="1800" i="1" dirty="0" err="1" smtClean="0">
                <a:latin typeface="Cambria" panose="02040503050406030204" pitchFamily="18" charset="0"/>
              </a:rPr>
              <a:t>Heterobasidion</a:t>
            </a:r>
            <a:r>
              <a:rPr lang="lv-LV" sz="1800" i="1" dirty="0" smtClean="0">
                <a:latin typeface="Cambria" panose="02040503050406030204" pitchFamily="18" charset="0"/>
              </a:rPr>
              <a:t> </a:t>
            </a:r>
            <a:r>
              <a:rPr lang="lv-LV" sz="1800" i="1" dirty="0" err="1" smtClean="0">
                <a:latin typeface="Cambria" panose="02040503050406030204" pitchFamily="18" charset="0"/>
              </a:rPr>
              <a:t>annosum</a:t>
            </a:r>
            <a:r>
              <a:rPr lang="lv-LV" sz="1800" i="1" dirty="0" smtClean="0">
                <a:latin typeface="Cambria" panose="02040503050406030204" pitchFamily="18" charset="0"/>
              </a:rPr>
              <a:t> inficētas egles koksnes atstāšana mežā); </a:t>
            </a:r>
          </a:p>
          <a:p>
            <a:pPr marL="285750" indent="-285750" algn="just" fontAlgn="auto">
              <a:spcAft>
                <a:spcPts val="0"/>
              </a:spcAft>
              <a:defRPr/>
            </a:pPr>
            <a:r>
              <a:rPr lang="lv-LV" sz="1800" b="1" dirty="0" smtClean="0">
                <a:latin typeface="Cambria" panose="02040503050406030204" pitchFamily="18" charset="0"/>
              </a:rPr>
              <a:t>nosacījumi ciršanas atlieku </a:t>
            </a:r>
            <a:r>
              <a:rPr lang="lv-LV" sz="1800" b="1" dirty="0" err="1" smtClean="0">
                <a:latin typeface="Cambria" panose="02040503050406030204" pitchFamily="18" charset="0"/>
              </a:rPr>
              <a:t>krautnēšanai</a:t>
            </a:r>
            <a:r>
              <a:rPr lang="lv-LV" sz="1800" b="1" dirty="0" smtClean="0">
                <a:latin typeface="Cambria" panose="02040503050406030204" pitchFamily="18" charset="0"/>
              </a:rPr>
              <a:t> kaudzēs šķeldošanai</a:t>
            </a:r>
            <a:endParaRPr lang="lv-LV" sz="1800" b="1" i="1" dirty="0">
              <a:latin typeface="Cambria" panose="02040503050406030204" pitchFamily="18" charset="0"/>
            </a:endParaRPr>
          </a:p>
        </p:txBody>
      </p:sp>
      <p:sp>
        <p:nvSpPr>
          <p:cNvPr id="54276" name="Text Box 4"/>
          <p:cNvSpPr txBox="1">
            <a:spLocks noChangeArrowheads="1"/>
          </p:cNvSpPr>
          <p:nvPr/>
        </p:nvSpPr>
        <p:spPr bwMode="auto">
          <a:xfrm>
            <a:off x="971550" y="3141663"/>
            <a:ext cx="76327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just" eaLnBrk="1" hangingPunct="1"/>
            <a:endParaRPr lang="lv-LV" altLang="lv-LV" sz="1600"/>
          </a:p>
        </p:txBody>
      </p:sp>
    </p:spTree>
    <p:extLst>
      <p:ext uri="{BB962C8B-B14F-4D97-AF65-F5344CB8AC3E}">
        <p14:creationId xmlns:p14="http://schemas.microsoft.com/office/powerpoint/2010/main" val="4106291353"/>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250825" y="260350"/>
            <a:ext cx="8229600" cy="850900"/>
          </a:xfrm>
        </p:spPr>
        <p:txBody>
          <a:bodyPr/>
          <a:lstStyle/>
          <a:p>
            <a:r>
              <a:rPr lang="lv-LV" altLang="lv-LV" sz="2400" b="1" dirty="0" smtClean="0">
                <a:solidFill>
                  <a:srgbClr val="006600"/>
                </a:solidFill>
                <a:latin typeface="Cambria" panose="02040503050406030204" pitchFamily="18" charset="0"/>
              </a:rPr>
              <a:t>ĀRKĀRTĒJO SITUĀCIJU IZSLUDINĀŠANA </a:t>
            </a:r>
            <a:endParaRPr lang="lv-LV" altLang="lv-LV" sz="2400" dirty="0" smtClean="0">
              <a:solidFill>
                <a:srgbClr val="006600"/>
              </a:solidFill>
              <a:latin typeface="Cambria" panose="02040503050406030204" pitchFamily="18" charset="0"/>
            </a:endParaRPr>
          </a:p>
        </p:txBody>
      </p:sp>
      <p:sp>
        <p:nvSpPr>
          <p:cNvPr id="55299" name="Rectangle 3"/>
          <p:cNvSpPr>
            <a:spLocks noGrp="1" noChangeArrowheads="1"/>
          </p:cNvSpPr>
          <p:nvPr>
            <p:ph idx="1"/>
          </p:nvPr>
        </p:nvSpPr>
        <p:spPr bwMode="auto">
          <a:xfrm>
            <a:off x="539750" y="1268413"/>
            <a:ext cx="8229600" cy="5040312"/>
          </a:xfrm>
        </p:spPr>
        <p:txBody>
          <a:bodyPr wrap="square" numCol="1" anchor="t" anchorCtr="0" compatLnSpc="1">
            <a:prstTxWarp prst="textNoShape">
              <a:avLst/>
            </a:prstTxWarp>
          </a:bodyPr>
          <a:lstStyle/>
          <a:p>
            <a:pPr marL="609600" indent="-609600" algn="just">
              <a:buFontTx/>
              <a:buNone/>
            </a:pPr>
            <a:r>
              <a:rPr lang="lv-LV" altLang="lv-LV" sz="2000" b="1" smtClean="0">
                <a:latin typeface="Times New Roman" panose="02020603050405020304" pitchFamily="18" charset="0"/>
              </a:rPr>
              <a:t>        </a:t>
            </a:r>
            <a:endParaRPr lang="lv-LV" altLang="lv-LV" sz="1800" b="1" u="sng" smtClean="0">
              <a:latin typeface="Times New Roman" panose="02020603050405020304" pitchFamily="18" charset="0"/>
            </a:endParaRPr>
          </a:p>
        </p:txBody>
      </p:sp>
      <p:sp>
        <p:nvSpPr>
          <p:cNvPr id="55300" name="Text Box 4"/>
          <p:cNvSpPr txBox="1">
            <a:spLocks noChangeArrowheads="1"/>
          </p:cNvSpPr>
          <p:nvPr/>
        </p:nvSpPr>
        <p:spPr bwMode="auto">
          <a:xfrm>
            <a:off x="1671638" y="3211513"/>
            <a:ext cx="5060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endParaRPr lang="lv-LV" altLang="lv-LV"/>
          </a:p>
        </p:txBody>
      </p:sp>
      <p:sp>
        <p:nvSpPr>
          <p:cNvPr id="7" name="Brīvforma 6"/>
          <p:cNvSpPr/>
          <p:nvPr/>
        </p:nvSpPr>
        <p:spPr>
          <a:xfrm>
            <a:off x="1068388" y="1416050"/>
            <a:ext cx="7631112" cy="1166813"/>
          </a:xfrm>
          <a:custGeom>
            <a:avLst/>
            <a:gdLst>
              <a:gd name="connsiteX0" fmla="*/ 0 w 6590557"/>
              <a:gd name="connsiteY0" fmla="*/ 149784 h 898684"/>
              <a:gd name="connsiteX1" fmla="*/ 149784 w 6590557"/>
              <a:gd name="connsiteY1" fmla="*/ 0 h 898684"/>
              <a:gd name="connsiteX2" fmla="*/ 6440773 w 6590557"/>
              <a:gd name="connsiteY2" fmla="*/ 0 h 898684"/>
              <a:gd name="connsiteX3" fmla="*/ 6590557 w 6590557"/>
              <a:gd name="connsiteY3" fmla="*/ 149784 h 898684"/>
              <a:gd name="connsiteX4" fmla="*/ 6590557 w 6590557"/>
              <a:gd name="connsiteY4" fmla="*/ 748900 h 898684"/>
              <a:gd name="connsiteX5" fmla="*/ 6440773 w 6590557"/>
              <a:gd name="connsiteY5" fmla="*/ 898684 h 898684"/>
              <a:gd name="connsiteX6" fmla="*/ 149784 w 6590557"/>
              <a:gd name="connsiteY6" fmla="*/ 898684 h 898684"/>
              <a:gd name="connsiteX7" fmla="*/ 0 w 6590557"/>
              <a:gd name="connsiteY7" fmla="*/ 748900 h 898684"/>
              <a:gd name="connsiteX8" fmla="*/ 0 w 6590557"/>
              <a:gd name="connsiteY8" fmla="*/ 149784 h 898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90557" h="898684">
                <a:moveTo>
                  <a:pt x="0" y="149784"/>
                </a:moveTo>
                <a:cubicBezTo>
                  <a:pt x="0" y="67061"/>
                  <a:pt x="67061" y="0"/>
                  <a:pt x="149784" y="0"/>
                </a:cubicBezTo>
                <a:lnTo>
                  <a:pt x="6440773" y="0"/>
                </a:lnTo>
                <a:cubicBezTo>
                  <a:pt x="6523496" y="0"/>
                  <a:pt x="6590557" y="67061"/>
                  <a:pt x="6590557" y="149784"/>
                </a:cubicBezTo>
                <a:lnTo>
                  <a:pt x="6590557" y="748900"/>
                </a:lnTo>
                <a:cubicBezTo>
                  <a:pt x="6590557" y="831623"/>
                  <a:pt x="6523496" y="898684"/>
                  <a:pt x="6440773" y="898684"/>
                </a:cubicBezTo>
                <a:lnTo>
                  <a:pt x="149784" y="898684"/>
                </a:lnTo>
                <a:cubicBezTo>
                  <a:pt x="67061" y="898684"/>
                  <a:pt x="0" y="831623"/>
                  <a:pt x="0" y="748900"/>
                </a:cubicBezTo>
                <a:lnTo>
                  <a:pt x="0" y="149784"/>
                </a:lnTo>
                <a:close/>
              </a:path>
            </a:pathLst>
          </a:custGeom>
          <a:solidFill>
            <a:srgbClr val="CCFF99"/>
          </a:solidFill>
          <a:ln>
            <a:solidFill>
              <a:schemeClr val="accent3">
                <a:lumMod val="50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112450" tIns="112450" rIns="112450" bIns="112450" spcCol="1270" anchor="ctr"/>
          <a:lstStyle/>
          <a:p>
            <a:pPr algn="ctr" defTabSz="800100">
              <a:lnSpc>
                <a:spcPct val="90000"/>
              </a:lnSpc>
              <a:spcAft>
                <a:spcPct val="35000"/>
              </a:spcAft>
              <a:defRPr/>
            </a:pPr>
            <a:r>
              <a:rPr lang="lv-LV" sz="1800" b="1" dirty="0">
                <a:cs typeface="Arial" panose="020B0604020202020204" pitchFamily="34" charset="0"/>
              </a:rPr>
              <a:t>CIVILĀS AIZSARDZĪBAS LIKUMS</a:t>
            </a:r>
          </a:p>
        </p:txBody>
      </p:sp>
      <p:sp>
        <p:nvSpPr>
          <p:cNvPr id="8" name="Brīvforma 7"/>
          <p:cNvSpPr/>
          <p:nvPr/>
        </p:nvSpPr>
        <p:spPr>
          <a:xfrm>
            <a:off x="1068388" y="2728913"/>
            <a:ext cx="7631112" cy="1166812"/>
          </a:xfrm>
          <a:custGeom>
            <a:avLst/>
            <a:gdLst>
              <a:gd name="connsiteX0" fmla="*/ 0 w 6487949"/>
              <a:gd name="connsiteY0" fmla="*/ 149784 h 898684"/>
              <a:gd name="connsiteX1" fmla="*/ 149784 w 6487949"/>
              <a:gd name="connsiteY1" fmla="*/ 0 h 898684"/>
              <a:gd name="connsiteX2" fmla="*/ 6338165 w 6487949"/>
              <a:gd name="connsiteY2" fmla="*/ 0 h 898684"/>
              <a:gd name="connsiteX3" fmla="*/ 6487949 w 6487949"/>
              <a:gd name="connsiteY3" fmla="*/ 149784 h 898684"/>
              <a:gd name="connsiteX4" fmla="*/ 6487949 w 6487949"/>
              <a:gd name="connsiteY4" fmla="*/ 748900 h 898684"/>
              <a:gd name="connsiteX5" fmla="*/ 6338165 w 6487949"/>
              <a:gd name="connsiteY5" fmla="*/ 898684 h 898684"/>
              <a:gd name="connsiteX6" fmla="*/ 149784 w 6487949"/>
              <a:gd name="connsiteY6" fmla="*/ 898684 h 898684"/>
              <a:gd name="connsiteX7" fmla="*/ 0 w 6487949"/>
              <a:gd name="connsiteY7" fmla="*/ 748900 h 898684"/>
              <a:gd name="connsiteX8" fmla="*/ 0 w 6487949"/>
              <a:gd name="connsiteY8" fmla="*/ 149784 h 898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7949" h="898684">
                <a:moveTo>
                  <a:pt x="0" y="149784"/>
                </a:moveTo>
                <a:cubicBezTo>
                  <a:pt x="0" y="67061"/>
                  <a:pt x="67061" y="0"/>
                  <a:pt x="149784" y="0"/>
                </a:cubicBezTo>
                <a:lnTo>
                  <a:pt x="6338165" y="0"/>
                </a:lnTo>
                <a:cubicBezTo>
                  <a:pt x="6420888" y="0"/>
                  <a:pt x="6487949" y="67061"/>
                  <a:pt x="6487949" y="149784"/>
                </a:cubicBezTo>
                <a:lnTo>
                  <a:pt x="6487949" y="748900"/>
                </a:lnTo>
                <a:cubicBezTo>
                  <a:pt x="6487949" y="831623"/>
                  <a:pt x="6420888" y="898684"/>
                  <a:pt x="6338165" y="898684"/>
                </a:cubicBezTo>
                <a:lnTo>
                  <a:pt x="149784" y="898684"/>
                </a:lnTo>
                <a:cubicBezTo>
                  <a:pt x="67061" y="898684"/>
                  <a:pt x="0" y="831623"/>
                  <a:pt x="0" y="748900"/>
                </a:cubicBezTo>
                <a:lnTo>
                  <a:pt x="0" y="149784"/>
                </a:lnTo>
                <a:close/>
              </a:path>
            </a:pathLst>
          </a:custGeom>
          <a:solidFill>
            <a:srgbClr val="CCFF99"/>
          </a:solidFill>
          <a:ln>
            <a:solidFill>
              <a:schemeClr val="accent3">
                <a:lumMod val="50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112450" tIns="112450" rIns="112450" bIns="112450" spcCol="1270" anchor="ctr"/>
          <a:lstStyle/>
          <a:p>
            <a:pPr algn="ctr" defTabSz="800100">
              <a:lnSpc>
                <a:spcPct val="90000"/>
              </a:lnSpc>
              <a:spcAft>
                <a:spcPct val="35000"/>
              </a:spcAft>
              <a:defRPr/>
            </a:pPr>
            <a:r>
              <a:rPr lang="lv-LV" sz="1800" b="1" dirty="0">
                <a:cs typeface="Arial" panose="020B0604020202020204" pitchFamily="34" charset="0"/>
              </a:rPr>
              <a:t>NACIONĀLĀS DROŠĪBAS LIKUMS </a:t>
            </a:r>
          </a:p>
        </p:txBody>
      </p:sp>
      <p:sp>
        <p:nvSpPr>
          <p:cNvPr id="9" name="Brīvforma 8"/>
          <p:cNvSpPr/>
          <p:nvPr/>
        </p:nvSpPr>
        <p:spPr>
          <a:xfrm>
            <a:off x="1068388" y="4041775"/>
            <a:ext cx="7631112" cy="1166813"/>
          </a:xfrm>
          <a:custGeom>
            <a:avLst/>
            <a:gdLst>
              <a:gd name="connsiteX0" fmla="*/ 0 w 6472863"/>
              <a:gd name="connsiteY0" fmla="*/ 149784 h 898684"/>
              <a:gd name="connsiteX1" fmla="*/ 149784 w 6472863"/>
              <a:gd name="connsiteY1" fmla="*/ 0 h 898684"/>
              <a:gd name="connsiteX2" fmla="*/ 6323079 w 6472863"/>
              <a:gd name="connsiteY2" fmla="*/ 0 h 898684"/>
              <a:gd name="connsiteX3" fmla="*/ 6472863 w 6472863"/>
              <a:gd name="connsiteY3" fmla="*/ 149784 h 898684"/>
              <a:gd name="connsiteX4" fmla="*/ 6472863 w 6472863"/>
              <a:gd name="connsiteY4" fmla="*/ 748900 h 898684"/>
              <a:gd name="connsiteX5" fmla="*/ 6323079 w 6472863"/>
              <a:gd name="connsiteY5" fmla="*/ 898684 h 898684"/>
              <a:gd name="connsiteX6" fmla="*/ 149784 w 6472863"/>
              <a:gd name="connsiteY6" fmla="*/ 898684 h 898684"/>
              <a:gd name="connsiteX7" fmla="*/ 0 w 6472863"/>
              <a:gd name="connsiteY7" fmla="*/ 748900 h 898684"/>
              <a:gd name="connsiteX8" fmla="*/ 0 w 6472863"/>
              <a:gd name="connsiteY8" fmla="*/ 149784 h 898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2863" h="898684">
                <a:moveTo>
                  <a:pt x="0" y="149784"/>
                </a:moveTo>
                <a:cubicBezTo>
                  <a:pt x="0" y="67061"/>
                  <a:pt x="67061" y="0"/>
                  <a:pt x="149784" y="0"/>
                </a:cubicBezTo>
                <a:lnTo>
                  <a:pt x="6323079" y="0"/>
                </a:lnTo>
                <a:cubicBezTo>
                  <a:pt x="6405802" y="0"/>
                  <a:pt x="6472863" y="67061"/>
                  <a:pt x="6472863" y="149784"/>
                </a:cubicBezTo>
                <a:lnTo>
                  <a:pt x="6472863" y="748900"/>
                </a:lnTo>
                <a:cubicBezTo>
                  <a:pt x="6472863" y="831623"/>
                  <a:pt x="6405802" y="898684"/>
                  <a:pt x="6323079" y="898684"/>
                </a:cubicBezTo>
                <a:lnTo>
                  <a:pt x="149784" y="898684"/>
                </a:lnTo>
                <a:cubicBezTo>
                  <a:pt x="67061" y="898684"/>
                  <a:pt x="0" y="831623"/>
                  <a:pt x="0" y="748900"/>
                </a:cubicBezTo>
                <a:lnTo>
                  <a:pt x="0" y="149784"/>
                </a:lnTo>
                <a:close/>
              </a:path>
            </a:pathLst>
          </a:custGeom>
          <a:solidFill>
            <a:srgbClr val="CCFF99"/>
          </a:solidFill>
          <a:ln>
            <a:solidFill>
              <a:schemeClr val="accent3">
                <a:lumMod val="50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112450" tIns="112450" rIns="112450" bIns="112450" spcCol="1270" anchor="ctr"/>
          <a:lstStyle/>
          <a:p>
            <a:pPr algn="ctr" defTabSz="800100">
              <a:lnSpc>
                <a:spcPct val="90000"/>
              </a:lnSpc>
              <a:spcAft>
                <a:spcPct val="35000"/>
              </a:spcAft>
              <a:defRPr/>
            </a:pPr>
            <a:r>
              <a:rPr lang="lv-LV" sz="1800" b="1" dirty="0">
                <a:cs typeface="Arial" panose="020B0604020202020204" pitchFamily="34" charset="0"/>
              </a:rPr>
              <a:t>LIKUMS</a:t>
            </a:r>
          </a:p>
          <a:p>
            <a:pPr algn="ctr" defTabSz="800100">
              <a:lnSpc>
                <a:spcPct val="90000"/>
              </a:lnSpc>
              <a:spcAft>
                <a:spcPct val="35000"/>
              </a:spcAft>
              <a:defRPr/>
            </a:pPr>
            <a:r>
              <a:rPr lang="lv-LV" sz="1800" b="1" dirty="0">
                <a:cs typeface="Arial" panose="020B0604020202020204" pitchFamily="34" charset="0"/>
              </a:rPr>
              <a:t>PAR ĀRKĀRTĒJO SITUĀCIJU UN IZŅĒMUMA STĀVOKLI</a:t>
            </a:r>
          </a:p>
        </p:txBody>
      </p:sp>
      <p:sp>
        <p:nvSpPr>
          <p:cNvPr id="10" name="Brīvforma 9"/>
          <p:cNvSpPr/>
          <p:nvPr/>
        </p:nvSpPr>
        <p:spPr>
          <a:xfrm>
            <a:off x="1068388" y="5360988"/>
            <a:ext cx="7631112" cy="1168400"/>
          </a:xfrm>
          <a:custGeom>
            <a:avLst/>
            <a:gdLst>
              <a:gd name="connsiteX0" fmla="*/ 0 w 6518251"/>
              <a:gd name="connsiteY0" fmla="*/ 149784 h 898684"/>
              <a:gd name="connsiteX1" fmla="*/ 149784 w 6518251"/>
              <a:gd name="connsiteY1" fmla="*/ 0 h 898684"/>
              <a:gd name="connsiteX2" fmla="*/ 6368467 w 6518251"/>
              <a:gd name="connsiteY2" fmla="*/ 0 h 898684"/>
              <a:gd name="connsiteX3" fmla="*/ 6518251 w 6518251"/>
              <a:gd name="connsiteY3" fmla="*/ 149784 h 898684"/>
              <a:gd name="connsiteX4" fmla="*/ 6518251 w 6518251"/>
              <a:gd name="connsiteY4" fmla="*/ 748900 h 898684"/>
              <a:gd name="connsiteX5" fmla="*/ 6368467 w 6518251"/>
              <a:gd name="connsiteY5" fmla="*/ 898684 h 898684"/>
              <a:gd name="connsiteX6" fmla="*/ 149784 w 6518251"/>
              <a:gd name="connsiteY6" fmla="*/ 898684 h 898684"/>
              <a:gd name="connsiteX7" fmla="*/ 0 w 6518251"/>
              <a:gd name="connsiteY7" fmla="*/ 748900 h 898684"/>
              <a:gd name="connsiteX8" fmla="*/ 0 w 6518251"/>
              <a:gd name="connsiteY8" fmla="*/ 149784 h 898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18251" h="898684">
                <a:moveTo>
                  <a:pt x="0" y="149784"/>
                </a:moveTo>
                <a:cubicBezTo>
                  <a:pt x="0" y="67061"/>
                  <a:pt x="67061" y="0"/>
                  <a:pt x="149784" y="0"/>
                </a:cubicBezTo>
                <a:lnTo>
                  <a:pt x="6368467" y="0"/>
                </a:lnTo>
                <a:cubicBezTo>
                  <a:pt x="6451190" y="0"/>
                  <a:pt x="6518251" y="67061"/>
                  <a:pt x="6518251" y="149784"/>
                </a:cubicBezTo>
                <a:lnTo>
                  <a:pt x="6518251" y="748900"/>
                </a:lnTo>
                <a:cubicBezTo>
                  <a:pt x="6518251" y="831623"/>
                  <a:pt x="6451190" y="898684"/>
                  <a:pt x="6368467" y="898684"/>
                </a:cubicBezTo>
                <a:lnTo>
                  <a:pt x="149784" y="898684"/>
                </a:lnTo>
                <a:cubicBezTo>
                  <a:pt x="67061" y="898684"/>
                  <a:pt x="0" y="831623"/>
                  <a:pt x="0" y="748900"/>
                </a:cubicBezTo>
                <a:lnTo>
                  <a:pt x="0" y="149784"/>
                </a:lnTo>
                <a:close/>
              </a:path>
            </a:pathLst>
          </a:custGeom>
          <a:solidFill>
            <a:srgbClr val="CCFF99"/>
          </a:solidFill>
          <a:ln>
            <a:solidFill>
              <a:schemeClr val="accent3">
                <a:lumMod val="50000"/>
              </a:schemeClr>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112450" tIns="112450" rIns="112450" bIns="112450" spcCol="1270" anchor="ctr"/>
          <a:lstStyle/>
          <a:p>
            <a:pPr algn="ctr" defTabSz="800100">
              <a:lnSpc>
                <a:spcPct val="90000"/>
              </a:lnSpc>
              <a:spcAft>
                <a:spcPct val="35000"/>
              </a:spcAft>
              <a:defRPr/>
            </a:pPr>
            <a:r>
              <a:rPr lang="lv-LV" sz="1800" b="1" dirty="0">
                <a:cs typeface="Arial" panose="020B0604020202020204" pitchFamily="34" charset="0"/>
              </a:rPr>
              <a:t>MEŽA LIKUMS</a:t>
            </a:r>
          </a:p>
          <a:p>
            <a:pPr algn="ctr" defTabSz="800100">
              <a:lnSpc>
                <a:spcPct val="90000"/>
              </a:lnSpc>
              <a:spcAft>
                <a:spcPct val="35000"/>
              </a:spcAft>
              <a:defRPr/>
            </a:pPr>
            <a:r>
              <a:rPr lang="lv-LV" b="1" dirty="0">
                <a:solidFill>
                  <a:schemeClr val="tx1"/>
                </a:solidFill>
              </a:rPr>
              <a:t>Noteikumi par meža aizsardzības pasākumiem un ārkārtējās situācijas izsludināšanu mežā</a:t>
            </a:r>
            <a:endParaRPr lang="lv-LV" sz="1800" b="1" dirty="0">
              <a:solidFill>
                <a:schemeClr val="tx1"/>
              </a:solidFill>
              <a:cs typeface="Arial" panose="020B0604020202020204" pitchFamily="34" charset="0"/>
            </a:endParaRPr>
          </a:p>
        </p:txBody>
      </p:sp>
    </p:spTree>
    <p:extLst>
      <p:ext uri="{BB962C8B-B14F-4D97-AF65-F5344CB8AC3E}">
        <p14:creationId xmlns:p14="http://schemas.microsoft.com/office/powerpoint/2010/main" val="2311846565"/>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323850" y="19050"/>
            <a:ext cx="8229600" cy="850900"/>
          </a:xfrm>
        </p:spPr>
        <p:txBody>
          <a:bodyPr/>
          <a:lstStyle/>
          <a:p>
            <a:r>
              <a:rPr lang="lv-LV" altLang="lv-LV" sz="2400" b="1" dirty="0" smtClean="0">
                <a:solidFill>
                  <a:srgbClr val="006600"/>
                </a:solidFill>
                <a:latin typeface="Cambria" panose="02040503050406030204" pitchFamily="18" charset="0"/>
              </a:rPr>
              <a:t>ĀRKĀRTĒJO SITUĀCIJU IZSLUDINĀŠANA </a:t>
            </a:r>
            <a:endParaRPr lang="lv-LV" altLang="lv-LV" sz="2400" dirty="0" smtClean="0">
              <a:solidFill>
                <a:srgbClr val="006600"/>
              </a:solidFill>
              <a:latin typeface="Cambria" panose="02040503050406030204" pitchFamily="18" charset="0"/>
            </a:endParaRPr>
          </a:p>
        </p:txBody>
      </p:sp>
      <p:sp>
        <p:nvSpPr>
          <p:cNvPr id="23555" name="Rectangle 3"/>
          <p:cNvSpPr>
            <a:spLocks noGrp="1" noChangeArrowheads="1"/>
          </p:cNvSpPr>
          <p:nvPr>
            <p:ph idx="1"/>
          </p:nvPr>
        </p:nvSpPr>
        <p:spPr>
          <a:xfrm>
            <a:off x="1098550" y="1762125"/>
            <a:ext cx="7940675" cy="4813300"/>
          </a:xfrm>
        </p:spPr>
        <p:txBody>
          <a:bodyPr/>
          <a:lstStyle/>
          <a:p>
            <a:pPr marL="0" indent="0" fontAlgn="auto">
              <a:spcAft>
                <a:spcPts val="0"/>
              </a:spcAft>
              <a:buFontTx/>
              <a:buNone/>
              <a:defRPr/>
            </a:pPr>
            <a:r>
              <a:rPr lang="lv-LV" sz="1800" b="1" dirty="0" smtClean="0">
                <a:latin typeface="Cambria" panose="02040503050406030204" pitchFamily="18" charset="0"/>
                <a:cs typeface="Arial" panose="020B0604020202020204" pitchFamily="34" charset="0"/>
              </a:rPr>
              <a:t>5.pants. Ministru kabineta tiesības izsludināt ārkārtējo situāciju</a:t>
            </a:r>
          </a:p>
          <a:p>
            <a:pPr marL="0" indent="0" fontAlgn="auto">
              <a:spcAft>
                <a:spcPts val="0"/>
              </a:spcAft>
              <a:buFontTx/>
              <a:buNone/>
              <a:defRPr/>
            </a:pPr>
            <a:r>
              <a:rPr lang="lv-LV" sz="1800" b="1" dirty="0" smtClean="0">
                <a:latin typeface="Cambria" panose="02040503050406030204" pitchFamily="18" charset="0"/>
                <a:cs typeface="Arial" panose="020B0604020202020204" pitchFamily="34" charset="0"/>
              </a:rPr>
              <a:t>(1) Ārkārtējo situāciju </a:t>
            </a:r>
            <a:r>
              <a:rPr lang="lv-LV" sz="1800" b="1" u="sng" dirty="0" smtClean="0">
                <a:latin typeface="Cambria" panose="02040503050406030204" pitchFamily="18" charset="0"/>
                <a:cs typeface="Arial" panose="020B0604020202020204" pitchFamily="34" charset="0"/>
              </a:rPr>
              <a:t>izsludina Ministru kabinets </a:t>
            </a:r>
            <a:r>
              <a:rPr lang="lv-LV" sz="1800" b="1" dirty="0" smtClean="0">
                <a:latin typeface="Cambria" panose="02040503050406030204" pitchFamily="18" charset="0"/>
                <a:cs typeface="Arial" panose="020B0604020202020204" pitchFamily="34" charset="0"/>
              </a:rPr>
              <a:t>uz noteiktu laiku, bet ne ilgāku par trim mēnešiem.</a:t>
            </a:r>
          </a:p>
          <a:p>
            <a:pPr fontAlgn="auto">
              <a:spcAft>
                <a:spcPts val="0"/>
              </a:spcAft>
              <a:defRPr/>
            </a:pPr>
            <a:endParaRPr lang="lv-LV" sz="1800" b="1" dirty="0" smtClean="0">
              <a:latin typeface="Cambria" panose="02040503050406030204" pitchFamily="18" charset="0"/>
              <a:cs typeface="Arial" panose="020B0604020202020204" pitchFamily="34" charset="0"/>
            </a:endParaRPr>
          </a:p>
          <a:p>
            <a:pPr marL="0" indent="0" fontAlgn="auto">
              <a:spcAft>
                <a:spcPts val="0"/>
              </a:spcAft>
              <a:buFontTx/>
              <a:buNone/>
              <a:defRPr/>
            </a:pPr>
            <a:r>
              <a:rPr lang="lv-LV" sz="1800" b="1" dirty="0" smtClean="0">
                <a:latin typeface="Cambria" panose="02040503050406030204" pitchFamily="18" charset="0"/>
                <a:cs typeface="Arial" panose="020B0604020202020204" pitchFamily="34" charset="0"/>
              </a:rPr>
              <a:t>6.pants. </a:t>
            </a:r>
            <a:r>
              <a:rPr lang="lv-LV" sz="1800" b="1" u="sng" dirty="0" smtClean="0">
                <a:latin typeface="Cambria" panose="02040503050406030204" pitchFamily="18" charset="0"/>
                <a:cs typeface="Arial" panose="020B0604020202020204" pitchFamily="34" charset="0"/>
              </a:rPr>
              <a:t>Pieprasījums</a:t>
            </a:r>
            <a:r>
              <a:rPr lang="lv-LV" sz="1800" b="1" dirty="0" smtClean="0">
                <a:latin typeface="Cambria" panose="02040503050406030204" pitchFamily="18" charset="0"/>
                <a:cs typeface="Arial" panose="020B0604020202020204" pitchFamily="34" charset="0"/>
              </a:rPr>
              <a:t> izsludināt ārkārtējo situāciju</a:t>
            </a:r>
          </a:p>
          <a:p>
            <a:pPr marL="0" indent="0" fontAlgn="auto">
              <a:spcAft>
                <a:spcPts val="0"/>
              </a:spcAft>
              <a:buFontTx/>
              <a:buNone/>
              <a:defRPr/>
            </a:pPr>
            <a:r>
              <a:rPr lang="lv-LV" sz="1800" b="1" dirty="0" smtClean="0">
                <a:latin typeface="Cambria" panose="02040503050406030204" pitchFamily="18" charset="0"/>
                <a:cs typeface="Arial" panose="020B0604020202020204" pitchFamily="34" charset="0"/>
              </a:rPr>
              <a:t>(1) Ārkārtējās situācijas izsludināšanu var pieprasīt:</a:t>
            </a:r>
          </a:p>
          <a:p>
            <a:pPr marL="0" indent="0" fontAlgn="auto">
              <a:spcAft>
                <a:spcPts val="0"/>
              </a:spcAft>
              <a:buFontTx/>
              <a:buNone/>
              <a:defRPr/>
            </a:pPr>
            <a:r>
              <a:rPr lang="lv-LV" sz="1800" b="1" dirty="0" smtClean="0">
                <a:latin typeface="Cambria" panose="02040503050406030204" pitchFamily="18" charset="0"/>
                <a:cs typeface="Arial" panose="020B0604020202020204" pitchFamily="34" charset="0"/>
              </a:rPr>
              <a:t>1) Krīzes vadības padome;</a:t>
            </a:r>
          </a:p>
          <a:p>
            <a:pPr marL="0" indent="0" fontAlgn="auto">
              <a:spcAft>
                <a:spcPts val="0"/>
              </a:spcAft>
              <a:buFontTx/>
              <a:buNone/>
              <a:defRPr/>
            </a:pPr>
            <a:r>
              <a:rPr lang="lv-LV" sz="1800" b="1" dirty="0" smtClean="0">
                <a:latin typeface="Cambria" panose="02040503050406030204" pitchFamily="18" charset="0"/>
                <a:cs typeface="Arial" panose="020B0604020202020204" pitchFamily="34" charset="0"/>
              </a:rPr>
              <a:t>2) par nozari atbildīgā ministrija;</a:t>
            </a:r>
          </a:p>
          <a:p>
            <a:pPr marL="0" indent="0" fontAlgn="auto">
              <a:spcAft>
                <a:spcPts val="0"/>
              </a:spcAft>
              <a:buFontTx/>
              <a:buNone/>
              <a:defRPr/>
            </a:pPr>
            <a:r>
              <a:rPr lang="lv-LV" sz="1800" b="1" dirty="0" smtClean="0">
                <a:solidFill>
                  <a:srgbClr val="C00000"/>
                </a:solidFill>
                <a:latin typeface="Cambria" panose="02040503050406030204" pitchFamily="18" charset="0"/>
                <a:cs typeface="Arial" panose="020B0604020202020204" pitchFamily="34" charset="0"/>
              </a:rPr>
              <a:t>3) pašvaldības dome.</a:t>
            </a:r>
          </a:p>
          <a:p>
            <a:pPr marL="0" indent="0" algn="just" fontAlgn="auto">
              <a:spcAft>
                <a:spcPts val="0"/>
              </a:spcAft>
              <a:buFontTx/>
              <a:buNone/>
              <a:defRPr/>
            </a:pPr>
            <a:endParaRPr lang="lv-LV" sz="1800" dirty="0" smtClean="0">
              <a:latin typeface="Cambria" panose="02040503050406030204" pitchFamily="18" charset="0"/>
              <a:cs typeface="Arial" panose="020B0604020202020204" pitchFamily="34" charset="0"/>
            </a:endParaRPr>
          </a:p>
          <a:p>
            <a:pPr marL="0" indent="0" algn="just" fontAlgn="auto">
              <a:spcAft>
                <a:spcPts val="0"/>
              </a:spcAft>
              <a:buFontTx/>
              <a:buNone/>
              <a:defRPr/>
            </a:pPr>
            <a:r>
              <a:rPr lang="lv-LV" sz="1800" dirty="0" smtClean="0">
                <a:latin typeface="Cambria" panose="02040503050406030204" pitchFamily="18" charset="0"/>
                <a:cs typeface="Arial" panose="020B0604020202020204" pitchFamily="34" charset="0"/>
              </a:rPr>
              <a:t>(</a:t>
            </a:r>
            <a:r>
              <a:rPr lang="lv-LV" sz="1800" b="1" dirty="0" smtClean="0">
                <a:latin typeface="Cambria" panose="02040503050406030204" pitchFamily="18" charset="0"/>
                <a:cs typeface="Arial" panose="020B0604020202020204" pitchFamily="34" charset="0"/>
              </a:rPr>
              <a:t>2) Par lēmumu pieprasīt ārkārtējās situācijas izsludināšanu šā panta pirmajā daļā minētajām institūcijām ir pienākums informēt:</a:t>
            </a:r>
          </a:p>
          <a:p>
            <a:pPr marL="0" indent="0" algn="just" fontAlgn="auto">
              <a:spcAft>
                <a:spcPts val="0"/>
              </a:spcAft>
              <a:buFontTx/>
              <a:buNone/>
              <a:defRPr/>
            </a:pPr>
            <a:r>
              <a:rPr lang="lv-LV" sz="1800" b="1" dirty="0" smtClean="0">
                <a:latin typeface="Cambria" panose="02040503050406030204" pitchFamily="18" charset="0"/>
                <a:cs typeface="Arial" panose="020B0604020202020204" pitchFamily="34" charset="0"/>
              </a:rPr>
              <a:t>1) </a:t>
            </a:r>
            <a:r>
              <a:rPr lang="lv-LV" sz="1800" b="1" dirty="0" smtClean="0">
                <a:solidFill>
                  <a:srgbClr val="FF0000"/>
                </a:solidFill>
                <a:latin typeface="Cambria" panose="02040503050406030204" pitchFamily="18" charset="0"/>
                <a:cs typeface="Arial" panose="020B0604020202020204" pitchFamily="34" charset="0"/>
              </a:rPr>
              <a:t>pašvaldību</a:t>
            </a:r>
            <a:r>
              <a:rPr lang="lv-LV" sz="1800" b="1" dirty="0" smtClean="0">
                <a:latin typeface="Cambria" panose="02040503050406030204" pitchFamily="18" charset="0"/>
                <a:cs typeface="Arial" panose="020B0604020202020204" pitchFamily="34" charset="0"/>
              </a:rPr>
              <a:t>, kuras teritorijā plānots izsludināt ārkārtējo situāciju;</a:t>
            </a:r>
          </a:p>
          <a:p>
            <a:pPr marL="0" indent="0" algn="just" fontAlgn="auto">
              <a:spcAft>
                <a:spcPts val="0"/>
              </a:spcAft>
              <a:buFontTx/>
              <a:buNone/>
              <a:defRPr/>
            </a:pPr>
            <a:r>
              <a:rPr lang="lv-LV" sz="1800" b="1" dirty="0" smtClean="0">
                <a:latin typeface="Cambria" panose="02040503050406030204" pitchFamily="18" charset="0"/>
                <a:cs typeface="Arial" panose="020B0604020202020204" pitchFamily="34" charset="0"/>
              </a:rPr>
              <a:t>2) ministriju, kuras kompetencē ir attiecīgi ar ārkārtējo situāciju saistīti pasākumi.</a:t>
            </a:r>
          </a:p>
          <a:p>
            <a:pPr marL="609600" indent="-609600" algn="just" fontAlgn="auto">
              <a:spcAft>
                <a:spcPts val="0"/>
              </a:spcAft>
              <a:buFontTx/>
              <a:buNone/>
              <a:defRPr/>
            </a:pPr>
            <a:endParaRPr lang="lv-LV" altLang="lv-LV" sz="2000" b="1" u="sng" dirty="0" smtClean="0">
              <a:latin typeface="Times New Roman" panose="02020603050405020304" pitchFamily="18" charset="0"/>
            </a:endParaRPr>
          </a:p>
        </p:txBody>
      </p:sp>
      <p:sp>
        <p:nvSpPr>
          <p:cNvPr id="56324" name="Text Box 4"/>
          <p:cNvSpPr txBox="1">
            <a:spLocks noChangeArrowheads="1"/>
          </p:cNvSpPr>
          <p:nvPr/>
        </p:nvSpPr>
        <p:spPr bwMode="auto">
          <a:xfrm>
            <a:off x="1098550" y="938213"/>
            <a:ext cx="7866063" cy="754062"/>
          </a:xfrm>
          <a:prstGeom prst="rect">
            <a:avLst/>
          </a:prstGeom>
          <a:solidFill>
            <a:srgbClr val="CC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800100">
              <a:defRPr sz="1400">
                <a:solidFill>
                  <a:schemeClr val="tx1"/>
                </a:solidFill>
                <a:latin typeface="Arial" panose="020B0604020202020204" pitchFamily="34" charset="0"/>
              </a:defRPr>
            </a:lvl1pPr>
            <a:lvl2pPr marL="742950" indent="-285750" defTabSz="800100">
              <a:defRPr sz="1400">
                <a:solidFill>
                  <a:schemeClr val="tx1"/>
                </a:solidFill>
                <a:latin typeface="Arial" panose="020B0604020202020204" pitchFamily="34" charset="0"/>
              </a:defRPr>
            </a:lvl2pPr>
            <a:lvl3pPr marL="1143000" indent="-228600" defTabSz="800100">
              <a:defRPr sz="1400">
                <a:solidFill>
                  <a:schemeClr val="tx1"/>
                </a:solidFill>
                <a:latin typeface="Arial" panose="020B0604020202020204" pitchFamily="34" charset="0"/>
              </a:defRPr>
            </a:lvl3pPr>
            <a:lvl4pPr marL="1600200" indent="-228600" defTabSz="800100">
              <a:defRPr sz="1400">
                <a:solidFill>
                  <a:schemeClr val="tx1"/>
                </a:solidFill>
                <a:latin typeface="Arial" panose="020B0604020202020204" pitchFamily="34" charset="0"/>
              </a:defRPr>
            </a:lvl4pPr>
            <a:lvl5pPr marL="2057400" indent="-228600" defTabSz="800100">
              <a:defRPr sz="1400">
                <a:solidFill>
                  <a:schemeClr val="tx1"/>
                </a:solidFill>
                <a:latin typeface="Arial" panose="020B0604020202020204" pitchFamily="34" charset="0"/>
              </a:defRPr>
            </a:lvl5pPr>
            <a:lvl6pPr marL="2514600" indent="-228600" defTabSz="800100" eaLnBrk="0" fontAlgn="base" hangingPunct="0">
              <a:spcBef>
                <a:spcPct val="0"/>
              </a:spcBef>
              <a:spcAft>
                <a:spcPct val="0"/>
              </a:spcAft>
              <a:defRPr sz="1400">
                <a:solidFill>
                  <a:schemeClr val="tx1"/>
                </a:solidFill>
                <a:latin typeface="Arial" panose="020B0604020202020204" pitchFamily="34" charset="0"/>
              </a:defRPr>
            </a:lvl6pPr>
            <a:lvl7pPr marL="2971800" indent="-228600" defTabSz="800100" eaLnBrk="0" fontAlgn="base" hangingPunct="0">
              <a:spcBef>
                <a:spcPct val="0"/>
              </a:spcBef>
              <a:spcAft>
                <a:spcPct val="0"/>
              </a:spcAft>
              <a:defRPr sz="1400">
                <a:solidFill>
                  <a:schemeClr val="tx1"/>
                </a:solidFill>
                <a:latin typeface="Arial" panose="020B0604020202020204" pitchFamily="34" charset="0"/>
              </a:defRPr>
            </a:lvl7pPr>
            <a:lvl8pPr marL="3429000" indent="-228600" defTabSz="800100" eaLnBrk="0" fontAlgn="base" hangingPunct="0">
              <a:spcBef>
                <a:spcPct val="0"/>
              </a:spcBef>
              <a:spcAft>
                <a:spcPct val="0"/>
              </a:spcAft>
              <a:defRPr sz="1400">
                <a:solidFill>
                  <a:schemeClr val="tx1"/>
                </a:solidFill>
                <a:latin typeface="Arial" panose="020B0604020202020204" pitchFamily="34" charset="0"/>
              </a:defRPr>
            </a:lvl8pPr>
            <a:lvl9pPr marL="3886200" indent="-228600" defTabSz="800100" eaLnBrk="0" fontAlgn="base" hangingPunct="0">
              <a:spcBef>
                <a:spcPct val="0"/>
              </a:spcBef>
              <a:spcAft>
                <a:spcPct val="0"/>
              </a:spcAft>
              <a:defRPr sz="1400">
                <a:solidFill>
                  <a:schemeClr val="tx1"/>
                </a:solidFill>
                <a:latin typeface="Arial" panose="020B0604020202020204" pitchFamily="34" charset="0"/>
              </a:defRPr>
            </a:lvl9pPr>
          </a:lstStyle>
          <a:p>
            <a:pPr algn="ctr">
              <a:lnSpc>
                <a:spcPct val="90000"/>
              </a:lnSpc>
              <a:spcAft>
                <a:spcPct val="35000"/>
              </a:spcAft>
            </a:pPr>
            <a:r>
              <a:rPr lang="lv-LV" altLang="lv-LV" sz="2000" b="1">
                <a:cs typeface="Arial" panose="020B0604020202020204" pitchFamily="34" charset="0"/>
              </a:rPr>
              <a:t>LIKUMS</a:t>
            </a:r>
          </a:p>
          <a:p>
            <a:pPr algn="ctr">
              <a:lnSpc>
                <a:spcPct val="90000"/>
              </a:lnSpc>
              <a:spcAft>
                <a:spcPct val="35000"/>
              </a:spcAft>
            </a:pPr>
            <a:r>
              <a:rPr lang="lv-LV" altLang="lv-LV" sz="2000" b="1">
                <a:cs typeface="Arial" panose="020B0604020202020204" pitchFamily="34" charset="0"/>
              </a:rPr>
              <a:t>PAR ĀRKĀRTĒJO SITUĀCIJU UN IZŅĒMUMA STĀVOKLI</a:t>
            </a:r>
          </a:p>
        </p:txBody>
      </p:sp>
      <p:sp>
        <p:nvSpPr>
          <p:cNvPr id="56325" name="Text Box 5"/>
          <p:cNvSpPr txBox="1">
            <a:spLocks noChangeArrowheads="1"/>
          </p:cNvSpPr>
          <p:nvPr/>
        </p:nvSpPr>
        <p:spPr bwMode="auto">
          <a:xfrm>
            <a:off x="836613" y="849313"/>
            <a:ext cx="79930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just" eaLnBrk="1" hangingPunct="1">
              <a:spcBef>
                <a:spcPct val="20000"/>
              </a:spcBef>
            </a:pPr>
            <a:r>
              <a:rPr lang="lv-LV" altLang="lv-LV" sz="1800" b="1"/>
              <a:t>   </a:t>
            </a:r>
          </a:p>
        </p:txBody>
      </p:sp>
      <p:sp>
        <p:nvSpPr>
          <p:cNvPr id="56326" name="Rectangle 7"/>
          <p:cNvSpPr>
            <a:spLocks noChangeArrowheads="1"/>
          </p:cNvSpPr>
          <p:nvPr/>
        </p:nvSpPr>
        <p:spPr bwMode="auto">
          <a:xfrm>
            <a:off x="1695450" y="1628775"/>
            <a:ext cx="575468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eaLnBrk="1" hangingPunct="1"/>
            <a:r>
              <a:rPr lang="en-US" altLang="lv-LV" sz="900">
                <a:latin typeface="Verdana" panose="020B0604030504040204" pitchFamily="34" charset="0"/>
              </a:rPr>
              <a:t>                                                                                                                                           </a:t>
            </a:r>
          </a:p>
        </p:txBody>
      </p:sp>
    </p:spTree>
    <p:extLst>
      <p:ext uri="{BB962C8B-B14F-4D97-AF65-F5344CB8AC3E}">
        <p14:creationId xmlns:p14="http://schemas.microsoft.com/office/powerpoint/2010/main" val="1238991578"/>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250825" y="260350"/>
            <a:ext cx="8229600" cy="850900"/>
          </a:xfrm>
        </p:spPr>
        <p:txBody>
          <a:bodyPr/>
          <a:lstStyle/>
          <a:p>
            <a:r>
              <a:rPr lang="lv-LV" altLang="lv-LV" sz="2400" b="1" dirty="0" smtClean="0">
                <a:solidFill>
                  <a:srgbClr val="006600"/>
                </a:solidFill>
                <a:latin typeface="Cambria" panose="02040503050406030204" pitchFamily="18" charset="0"/>
              </a:rPr>
              <a:t>ĀRKĀRTĒJO SITUĀCIJU IZSLUDINĀŠANA </a:t>
            </a:r>
            <a:endParaRPr lang="lv-LV" altLang="lv-LV" sz="2400" dirty="0" smtClean="0">
              <a:solidFill>
                <a:srgbClr val="006600"/>
              </a:solidFill>
              <a:latin typeface="Cambria" panose="02040503050406030204" pitchFamily="18" charset="0"/>
            </a:endParaRPr>
          </a:p>
        </p:txBody>
      </p:sp>
      <p:sp>
        <p:nvSpPr>
          <p:cNvPr id="24579" name="Rectangle 3"/>
          <p:cNvSpPr>
            <a:spLocks noGrp="1" noChangeArrowheads="1"/>
          </p:cNvSpPr>
          <p:nvPr>
            <p:ph idx="1"/>
          </p:nvPr>
        </p:nvSpPr>
        <p:spPr>
          <a:xfrm>
            <a:off x="539552" y="1938338"/>
            <a:ext cx="8534598" cy="4803775"/>
          </a:xfrm>
        </p:spPr>
        <p:txBody>
          <a:bodyPr/>
          <a:lstStyle/>
          <a:p>
            <a:pPr marL="0" indent="0" fontAlgn="auto">
              <a:spcAft>
                <a:spcPts val="0"/>
              </a:spcAft>
              <a:buFontTx/>
              <a:buNone/>
              <a:defRPr/>
            </a:pPr>
            <a:r>
              <a:rPr lang="lv-LV" sz="1800" b="1" u="sng" dirty="0" smtClean="0">
                <a:latin typeface="Cambria" panose="02040503050406030204" pitchFamily="18" charset="0"/>
                <a:cs typeface="Arial" panose="020B0604020202020204" pitchFamily="34" charset="0"/>
              </a:rPr>
              <a:t>Meža likuma 27.pants </a:t>
            </a:r>
          </a:p>
          <a:p>
            <a:pPr marL="0" indent="0" algn="just" fontAlgn="auto">
              <a:spcAft>
                <a:spcPts val="0"/>
              </a:spcAft>
              <a:buFontTx/>
              <a:buNone/>
              <a:defRPr/>
            </a:pPr>
            <a:r>
              <a:rPr lang="lv-LV" sz="1800" b="1" dirty="0" smtClean="0">
                <a:latin typeface="Cambria" panose="02040503050406030204" pitchFamily="18" charset="0"/>
                <a:cs typeface="Arial" panose="020B0604020202020204" pitchFamily="34" charset="0"/>
              </a:rPr>
              <a:t>Ārkārtējā situācijā meža kaitēkļu masveida savairošanās un slimību izplatīšanās dēļ Valsts meža dienests var ierosināt šā likuma 26.pantā minētajām personām:</a:t>
            </a:r>
          </a:p>
          <a:p>
            <a:pPr marL="0" indent="0" algn="just" fontAlgn="auto">
              <a:spcAft>
                <a:spcPts val="0"/>
              </a:spcAft>
              <a:buFontTx/>
              <a:buNone/>
              <a:defRPr/>
            </a:pPr>
            <a:r>
              <a:rPr lang="lv-LV" sz="1800" b="1" dirty="0" smtClean="0">
                <a:latin typeface="Cambria" panose="02040503050406030204" pitchFamily="18" charset="0"/>
                <a:cs typeface="Arial" panose="020B0604020202020204" pitchFamily="34" charset="0"/>
              </a:rPr>
              <a:t>1) pārtraukt vai atlikt koku jebkāda veida ciršanu, izņemot ciršanu ārkārtējās situācijas seku likvidēšanai;</a:t>
            </a:r>
          </a:p>
          <a:p>
            <a:pPr marL="0" indent="0" algn="just" fontAlgn="auto">
              <a:spcAft>
                <a:spcPts val="0"/>
              </a:spcAft>
              <a:buFontTx/>
              <a:buNone/>
              <a:defRPr/>
            </a:pPr>
            <a:r>
              <a:rPr lang="lv-LV" sz="1800" b="1" dirty="0" smtClean="0">
                <a:latin typeface="Cambria" panose="02040503050406030204" pitchFamily="18" charset="0"/>
                <a:cs typeface="Arial" panose="020B0604020202020204" pitchFamily="34" charset="0"/>
              </a:rPr>
              <a:t>2) veikt pasākumus, lai apkarotu kaitēkļus un slimības vai apturētu to izplatīšanos;</a:t>
            </a:r>
          </a:p>
          <a:p>
            <a:pPr marL="0" indent="0" algn="just" fontAlgn="auto">
              <a:spcAft>
                <a:spcPts val="0"/>
              </a:spcAft>
              <a:buFontTx/>
              <a:buNone/>
              <a:defRPr/>
            </a:pPr>
            <a:r>
              <a:rPr lang="lv-LV" sz="1800" b="1" dirty="0" smtClean="0">
                <a:latin typeface="Cambria" panose="02040503050406030204" pitchFamily="18" charset="0"/>
                <a:cs typeface="Arial" panose="020B0604020202020204" pitchFamily="34" charset="0"/>
              </a:rPr>
              <a:t>3) iznīcināt slimību inficēto vai kaitēkļu </a:t>
            </a:r>
            <a:r>
              <a:rPr lang="lv-LV" sz="1800" b="1" dirty="0" err="1" smtClean="0">
                <a:latin typeface="Cambria" panose="02040503050406030204" pitchFamily="18" charset="0"/>
                <a:cs typeface="Arial" panose="020B0604020202020204" pitchFamily="34" charset="0"/>
              </a:rPr>
              <a:t>invadēto</a:t>
            </a:r>
            <a:r>
              <a:rPr lang="lv-LV" sz="1800" b="1" dirty="0" smtClean="0">
                <a:latin typeface="Cambria" panose="02040503050406030204" pitchFamily="18" charset="0"/>
                <a:cs typeface="Arial" panose="020B0604020202020204" pitchFamily="34" charset="0"/>
              </a:rPr>
              <a:t> meža reproduktīvo materiālu.</a:t>
            </a:r>
          </a:p>
          <a:p>
            <a:pPr marL="0" indent="0" fontAlgn="auto">
              <a:spcAft>
                <a:spcPts val="0"/>
              </a:spcAft>
              <a:buFontTx/>
              <a:buNone/>
              <a:defRPr/>
            </a:pPr>
            <a:endParaRPr lang="lv-LV" sz="1800" b="1" u="sng" dirty="0" smtClean="0">
              <a:latin typeface="Cambria" panose="02040503050406030204" pitchFamily="18" charset="0"/>
              <a:cs typeface="Arial" panose="020B0604020202020204" pitchFamily="34" charset="0"/>
            </a:endParaRPr>
          </a:p>
          <a:p>
            <a:pPr marL="0" indent="0" fontAlgn="auto">
              <a:spcAft>
                <a:spcPts val="0"/>
              </a:spcAft>
              <a:buFontTx/>
              <a:buNone/>
              <a:defRPr/>
            </a:pPr>
            <a:r>
              <a:rPr lang="lv-LV" sz="1800" b="1" u="sng" dirty="0" smtClean="0">
                <a:latin typeface="Cambria" panose="02040503050406030204" pitchFamily="18" charset="0"/>
                <a:cs typeface="Arial" panose="020B0604020202020204" pitchFamily="34" charset="0"/>
              </a:rPr>
              <a:t>Meža likuma 28.pants</a:t>
            </a:r>
          </a:p>
          <a:p>
            <a:pPr fontAlgn="auto">
              <a:spcAft>
                <a:spcPts val="0"/>
              </a:spcAft>
              <a:buFont typeface="Wingdings" panose="05000000000000000000" pitchFamily="2" charset="2"/>
              <a:buNone/>
              <a:defRPr/>
            </a:pPr>
            <a:r>
              <a:rPr lang="lv-LV" sz="1800" b="1" i="1" dirty="0" smtClean="0">
                <a:latin typeface="Cambria" panose="02040503050406030204" pitchFamily="18" charset="0"/>
                <a:cs typeface="Arial" panose="020B0604020202020204" pitchFamily="34" charset="0"/>
              </a:rPr>
              <a:t>    </a:t>
            </a:r>
            <a:r>
              <a:rPr lang="lv-LV" sz="1800" b="1" dirty="0" smtClean="0">
                <a:latin typeface="Cambria" panose="02040503050406030204" pitchFamily="18" charset="0"/>
                <a:cs typeface="Arial" panose="020B0604020202020204" pitchFamily="34" charset="0"/>
              </a:rPr>
              <a:t>Kārtību, kādā izsludināmas ārkārtas situācijas sakarā ar meža ugunsgrēku, meža kaitēkļu savairošanos un slimību izplatīšanos masveidā nosaka Ministru kabinets</a:t>
            </a:r>
          </a:p>
          <a:p>
            <a:pPr algn="just" fontAlgn="auto">
              <a:spcBef>
                <a:spcPct val="0"/>
              </a:spcBef>
              <a:spcAft>
                <a:spcPts val="0"/>
              </a:spcAft>
              <a:buFontTx/>
              <a:buNone/>
              <a:defRPr/>
            </a:pPr>
            <a:endParaRPr lang="lv-LV" sz="1800" dirty="0" smtClean="0">
              <a:latin typeface="Times New Roman" panose="02020603050405020304" pitchFamily="18" charset="0"/>
              <a:cs typeface="Times New Roman" panose="02020603050405020304" pitchFamily="18" charset="0"/>
            </a:endParaRPr>
          </a:p>
        </p:txBody>
      </p:sp>
      <p:sp>
        <p:nvSpPr>
          <p:cNvPr id="57348" name="Text Box 4"/>
          <p:cNvSpPr txBox="1">
            <a:spLocks noChangeArrowheads="1"/>
          </p:cNvSpPr>
          <p:nvPr/>
        </p:nvSpPr>
        <p:spPr bwMode="auto">
          <a:xfrm>
            <a:off x="1671638" y="3211513"/>
            <a:ext cx="5060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endParaRPr lang="lv-LV" altLang="lv-LV"/>
          </a:p>
        </p:txBody>
      </p:sp>
      <p:sp>
        <p:nvSpPr>
          <p:cNvPr id="57349" name="Text Box 5"/>
          <p:cNvSpPr txBox="1">
            <a:spLocks noChangeArrowheads="1"/>
          </p:cNvSpPr>
          <p:nvPr/>
        </p:nvSpPr>
        <p:spPr bwMode="auto">
          <a:xfrm>
            <a:off x="827088" y="1341438"/>
            <a:ext cx="79930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just" eaLnBrk="1" hangingPunct="1">
              <a:spcBef>
                <a:spcPct val="20000"/>
              </a:spcBef>
            </a:pPr>
            <a:r>
              <a:rPr lang="lv-LV" altLang="lv-LV" sz="1800" b="1"/>
              <a:t>   </a:t>
            </a:r>
          </a:p>
        </p:txBody>
      </p:sp>
      <p:sp>
        <p:nvSpPr>
          <p:cNvPr id="7" name="Taisnstūris 6"/>
          <p:cNvSpPr/>
          <p:nvPr/>
        </p:nvSpPr>
        <p:spPr>
          <a:xfrm>
            <a:off x="1042988" y="1111250"/>
            <a:ext cx="7561262" cy="720725"/>
          </a:xfrm>
          <a:prstGeom prst="rect">
            <a:avLst/>
          </a:prstGeom>
          <a:solidFill>
            <a:srgbClr val="CC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800100">
              <a:lnSpc>
                <a:spcPct val="90000"/>
              </a:lnSpc>
              <a:spcAft>
                <a:spcPct val="35000"/>
              </a:spcAft>
              <a:defRPr/>
            </a:pPr>
            <a:r>
              <a:rPr lang="lv-LV" sz="2000" b="1" dirty="0">
                <a:solidFill>
                  <a:schemeClr val="tx1"/>
                </a:solidFill>
                <a:cs typeface="Arial" panose="020B0604020202020204" pitchFamily="34" charset="0"/>
              </a:rPr>
              <a:t>MEŽA LIKUMS</a:t>
            </a:r>
          </a:p>
        </p:txBody>
      </p:sp>
    </p:spTree>
    <p:extLst>
      <p:ext uri="{BB962C8B-B14F-4D97-AF65-F5344CB8AC3E}">
        <p14:creationId xmlns:p14="http://schemas.microsoft.com/office/powerpoint/2010/main" val="939096474"/>
      </p:ext>
    </p:extLst>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Virsraksts 1"/>
          <p:cNvSpPr>
            <a:spLocks noGrp="1"/>
          </p:cNvSpPr>
          <p:nvPr>
            <p:ph type="title" idx="4294967295"/>
          </p:nvPr>
        </p:nvSpPr>
        <p:spPr>
          <a:xfrm>
            <a:off x="914400" y="342900"/>
            <a:ext cx="8229600" cy="711200"/>
          </a:xfrm>
        </p:spPr>
        <p:txBody>
          <a:bodyPr/>
          <a:lstStyle/>
          <a:p>
            <a:pPr algn="ctr"/>
            <a:r>
              <a:rPr lang="lv-LV" altLang="lv-LV" sz="2400" b="1" dirty="0" smtClean="0">
                <a:solidFill>
                  <a:srgbClr val="006600"/>
                </a:solidFill>
                <a:latin typeface="Cambria" panose="02040503050406030204" pitchFamily="18" charset="0"/>
              </a:rPr>
              <a:t>ĀRKĀRTĒJO SITUĀCIJU IZSLUDINĀŠANA </a:t>
            </a:r>
            <a:endParaRPr lang="lv-LV" altLang="lv-LV" sz="2400" dirty="0" smtClean="0">
              <a:latin typeface="Cambria" panose="02040503050406030204" pitchFamily="18" charset="0"/>
            </a:endParaRPr>
          </a:p>
        </p:txBody>
      </p:sp>
      <p:graphicFrame>
        <p:nvGraphicFramePr>
          <p:cNvPr id="4" name="Satura vietturis 3"/>
          <p:cNvGraphicFramePr>
            <a:graphicFrameLocks noGrp="1"/>
          </p:cNvGraphicFramePr>
          <p:nvPr>
            <p:ph idx="4294967295"/>
            <p:extLst>
              <p:ext uri="{D42A27DB-BD31-4B8C-83A1-F6EECF244321}">
                <p14:modId xmlns:p14="http://schemas.microsoft.com/office/powerpoint/2010/main" val="1073942838"/>
              </p:ext>
            </p:extLst>
          </p:nvPr>
        </p:nvGraphicFramePr>
        <p:xfrm>
          <a:off x="755577" y="908051"/>
          <a:ext cx="8388424" cy="43211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aisnstūris 1"/>
          <p:cNvSpPr/>
          <p:nvPr/>
        </p:nvSpPr>
        <p:spPr>
          <a:xfrm>
            <a:off x="287338" y="5764213"/>
            <a:ext cx="4356100" cy="769441"/>
          </a:xfrm>
          <a:prstGeom prst="rect">
            <a:avLst/>
          </a:prstGeom>
          <a:solidFill>
            <a:srgbClr val="CCFF99"/>
          </a:solidFill>
        </p:spPr>
        <p:style>
          <a:lnRef idx="1">
            <a:schemeClr val="accent3"/>
          </a:lnRef>
          <a:fillRef idx="2">
            <a:schemeClr val="accent3"/>
          </a:fillRef>
          <a:effectRef idx="1">
            <a:schemeClr val="accent3"/>
          </a:effectRef>
          <a:fontRef idx="minor">
            <a:schemeClr val="dk1"/>
          </a:fontRef>
        </p:style>
        <p:txBody>
          <a:bodyPr>
            <a:spAutoFit/>
          </a:bodyPr>
          <a:lstStyle/>
          <a:p>
            <a:pPr algn="ctr">
              <a:spcBef>
                <a:spcPct val="20000"/>
              </a:spcBef>
              <a:buClr>
                <a:schemeClr val="hlink"/>
              </a:buClr>
              <a:buSzPct val="60000"/>
              <a:buFont typeface="Wingdings" panose="05000000000000000000" pitchFamily="2" charset="2"/>
              <a:buNone/>
              <a:defRPr/>
            </a:pPr>
            <a:r>
              <a:rPr lang="lv-LV" b="1" dirty="0">
                <a:cs typeface="Arial" panose="020B0604020202020204" pitchFamily="34" charset="0"/>
              </a:rPr>
              <a:t>pamatojoties uz meža patoloģiskā stāvokļa datiem </a:t>
            </a:r>
          </a:p>
        </p:txBody>
      </p:sp>
      <p:cxnSp>
        <p:nvCxnSpPr>
          <p:cNvPr id="6" name="Taisns savienotājs 5"/>
          <p:cNvCxnSpPr/>
          <p:nvPr/>
        </p:nvCxnSpPr>
        <p:spPr>
          <a:xfrm>
            <a:off x="2563813" y="5476875"/>
            <a:ext cx="0" cy="287338"/>
          </a:xfrm>
          <a:prstGeom prst="line">
            <a:avLst/>
          </a:prstGeom>
          <a:ln/>
        </p:spPr>
        <p:style>
          <a:lnRef idx="2">
            <a:schemeClr val="dk1"/>
          </a:lnRef>
          <a:fillRef idx="0">
            <a:schemeClr val="dk1"/>
          </a:fillRef>
          <a:effectRef idx="1">
            <a:schemeClr val="dk1"/>
          </a:effectRef>
          <a:fontRef idx="minor">
            <a:schemeClr val="tx1"/>
          </a:fontRef>
        </p:style>
      </p:cxnSp>
      <p:sp>
        <p:nvSpPr>
          <p:cNvPr id="7" name="Taisnstūris 6"/>
          <p:cNvSpPr/>
          <p:nvPr/>
        </p:nvSpPr>
        <p:spPr>
          <a:xfrm>
            <a:off x="4859338" y="5764213"/>
            <a:ext cx="4114800" cy="769441"/>
          </a:xfrm>
          <a:prstGeom prst="rect">
            <a:avLst/>
          </a:prstGeom>
          <a:solidFill>
            <a:srgbClr val="CCFF99"/>
          </a:solidFill>
        </p:spPr>
        <p:style>
          <a:lnRef idx="1">
            <a:schemeClr val="accent3"/>
          </a:lnRef>
          <a:fillRef idx="2">
            <a:schemeClr val="accent3"/>
          </a:fillRef>
          <a:effectRef idx="1">
            <a:schemeClr val="accent3"/>
          </a:effectRef>
          <a:fontRef idx="minor">
            <a:schemeClr val="dk1"/>
          </a:fontRef>
        </p:style>
        <p:txBody>
          <a:bodyPr>
            <a:spAutoFit/>
          </a:bodyPr>
          <a:lstStyle/>
          <a:p>
            <a:pPr algn="ctr">
              <a:spcBef>
                <a:spcPct val="20000"/>
              </a:spcBef>
              <a:buClr>
                <a:schemeClr val="hlink"/>
              </a:buClr>
              <a:buSzPct val="60000"/>
              <a:buFont typeface="Wingdings" panose="05000000000000000000" pitchFamily="2" charset="2"/>
              <a:buNone/>
              <a:defRPr/>
            </a:pPr>
            <a:r>
              <a:rPr lang="lv-LV" b="1" dirty="0">
                <a:cs typeface="Arial" panose="020B0604020202020204" pitchFamily="34" charset="0"/>
              </a:rPr>
              <a:t>pamatojoties uz </a:t>
            </a:r>
            <a:r>
              <a:rPr lang="lv-LV" b="1" dirty="0" smtClean="0">
                <a:cs typeface="Arial" panose="020B0604020202020204" pitchFamily="34" charset="0"/>
              </a:rPr>
              <a:t>informāciju par meža ugunsgrēkiem</a:t>
            </a:r>
            <a:endParaRPr lang="lv-LV" b="1" dirty="0">
              <a:cs typeface="Arial" panose="020B0604020202020204" pitchFamily="34" charset="0"/>
            </a:endParaRPr>
          </a:p>
        </p:txBody>
      </p:sp>
      <p:cxnSp>
        <p:nvCxnSpPr>
          <p:cNvPr id="8" name="Taisns savienotājs 7"/>
          <p:cNvCxnSpPr/>
          <p:nvPr/>
        </p:nvCxnSpPr>
        <p:spPr>
          <a:xfrm>
            <a:off x="2555875" y="5476875"/>
            <a:ext cx="0" cy="287338"/>
          </a:xfrm>
          <a:prstGeom prst="line">
            <a:avLst/>
          </a:prstGeom>
          <a:ln/>
        </p:spPr>
        <p:style>
          <a:lnRef idx="2">
            <a:schemeClr val="dk1"/>
          </a:lnRef>
          <a:fillRef idx="0">
            <a:schemeClr val="dk1"/>
          </a:fillRef>
          <a:effectRef idx="1">
            <a:schemeClr val="dk1"/>
          </a:effectRef>
          <a:fontRef idx="minor">
            <a:schemeClr val="tx1"/>
          </a:fontRef>
        </p:style>
      </p:cxnSp>
      <p:cxnSp>
        <p:nvCxnSpPr>
          <p:cNvPr id="10" name="Taisns savienotājs 9"/>
          <p:cNvCxnSpPr/>
          <p:nvPr/>
        </p:nvCxnSpPr>
        <p:spPr>
          <a:xfrm>
            <a:off x="6732588" y="5373688"/>
            <a:ext cx="0" cy="390525"/>
          </a:xfrm>
          <a:prstGeom prst="line">
            <a:avLst/>
          </a:prstGeom>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694146967"/>
      </p:ext>
    </p:extLst>
  </p:cSld>
  <p:clrMapOvr>
    <a:masterClrMapping/>
  </p:clrMapOvr>
  <p:transition>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250825" y="260350"/>
            <a:ext cx="8229600" cy="720725"/>
          </a:xfrm>
        </p:spPr>
        <p:txBody>
          <a:bodyPr/>
          <a:lstStyle/>
          <a:p>
            <a:pPr algn="ctr"/>
            <a:r>
              <a:rPr lang="lv-LV" altLang="lv-LV" sz="2400" b="1" dirty="0" smtClean="0">
                <a:solidFill>
                  <a:srgbClr val="006600"/>
                </a:solidFill>
                <a:latin typeface="Cambria" panose="02040503050406030204" pitchFamily="18" charset="0"/>
              </a:rPr>
              <a:t>ĀRKĀRTĒJO SITUĀCIJU IZSLUDINĀŠANA </a:t>
            </a:r>
            <a:endParaRPr lang="lv-LV" altLang="lv-LV" sz="2400" dirty="0" smtClean="0">
              <a:solidFill>
                <a:srgbClr val="006600"/>
              </a:solidFill>
              <a:latin typeface="Cambria" panose="02040503050406030204" pitchFamily="18" charset="0"/>
            </a:endParaRPr>
          </a:p>
        </p:txBody>
      </p:sp>
      <p:sp>
        <p:nvSpPr>
          <p:cNvPr id="25603" name="Rectangle 3"/>
          <p:cNvSpPr>
            <a:spLocks noGrp="1" noChangeArrowheads="1"/>
          </p:cNvSpPr>
          <p:nvPr>
            <p:ph idx="1"/>
          </p:nvPr>
        </p:nvSpPr>
        <p:spPr>
          <a:xfrm>
            <a:off x="539750" y="1196975"/>
            <a:ext cx="8229600" cy="5040313"/>
          </a:xfrm>
        </p:spPr>
        <p:txBody>
          <a:bodyPr/>
          <a:lstStyle/>
          <a:p>
            <a:pPr algn="just" fontAlgn="auto">
              <a:spcBef>
                <a:spcPct val="0"/>
              </a:spcBef>
              <a:spcAft>
                <a:spcPts val="0"/>
              </a:spcAft>
              <a:buFont typeface="Arial" charset="0"/>
              <a:buNone/>
              <a:defRPr/>
            </a:pPr>
            <a:r>
              <a:rPr lang="lv-LV" sz="1800" b="1" dirty="0" smtClean="0">
                <a:latin typeface="+mj-lt"/>
              </a:rPr>
              <a:t>       MK noteikumu prasības</a:t>
            </a:r>
          </a:p>
          <a:p>
            <a:pPr algn="just" fontAlgn="auto">
              <a:spcBef>
                <a:spcPct val="0"/>
              </a:spcBef>
              <a:spcAft>
                <a:spcPts val="0"/>
              </a:spcAft>
              <a:buFont typeface="Arial" charset="0"/>
              <a:buNone/>
              <a:defRPr/>
            </a:pPr>
            <a:endParaRPr lang="lv-LV" sz="1800" b="1" dirty="0" smtClean="0">
              <a:latin typeface="+mj-lt"/>
            </a:endParaRPr>
          </a:p>
          <a:p>
            <a:pPr algn="just" fontAlgn="auto">
              <a:spcAft>
                <a:spcPts val="0"/>
              </a:spcAft>
              <a:defRPr/>
            </a:pPr>
            <a:r>
              <a:rPr lang="lv-LV" sz="1800" b="1" dirty="0" smtClean="0">
                <a:latin typeface="Cambria" panose="02040503050406030204" pitchFamily="18" charset="0"/>
              </a:rPr>
              <a:t>Noteikumu projektā 13. punktā ir noteikta kārtība, kādā Valsts meža dienests var </a:t>
            </a:r>
            <a:r>
              <a:rPr lang="lv-LV" sz="1800" b="1" u="sng" dirty="0" smtClean="0">
                <a:latin typeface="Cambria" panose="02040503050406030204" pitchFamily="18" charset="0"/>
              </a:rPr>
              <a:t>ierosināt </a:t>
            </a:r>
            <a:r>
              <a:rPr lang="lv-LV" sz="1800" b="1" dirty="0" smtClean="0">
                <a:latin typeface="Cambria" panose="02040503050406030204" pitchFamily="18" charset="0"/>
              </a:rPr>
              <a:t>ārkārtējās situācijas izsludināšanu atkarībā no teritorijas, kurā ir ārkārtējās situācijas draudi:</a:t>
            </a:r>
          </a:p>
          <a:p>
            <a:pPr algn="just" fontAlgn="auto">
              <a:spcAft>
                <a:spcPts val="0"/>
              </a:spcAft>
              <a:defRPr/>
            </a:pPr>
            <a:r>
              <a:rPr lang="lv-LV" sz="1800" b="1" dirty="0" smtClean="0">
                <a:latin typeface="Cambria" panose="02040503050406030204" pitchFamily="18" charset="0"/>
              </a:rPr>
              <a:t>13. Valsts meža dienests </a:t>
            </a:r>
            <a:r>
              <a:rPr lang="lv-LV" sz="1800" b="1" u="sng" dirty="0" smtClean="0">
                <a:latin typeface="Cambria" panose="02040503050406030204" pitchFamily="18" charset="0"/>
              </a:rPr>
              <a:t>ierosina </a:t>
            </a:r>
            <a:r>
              <a:rPr lang="lv-LV" sz="1800" b="1" dirty="0" smtClean="0">
                <a:latin typeface="Cambria" panose="02040503050406030204" pitchFamily="18" charset="0"/>
              </a:rPr>
              <a:t>ārkārtējās situācijas izsludināšanu šādā kārtībā:</a:t>
            </a:r>
          </a:p>
          <a:p>
            <a:pPr algn="just" fontAlgn="auto">
              <a:spcAft>
                <a:spcPts val="0"/>
              </a:spcAft>
              <a:defRPr/>
            </a:pPr>
            <a:endParaRPr lang="lv-LV" sz="1800" b="1" dirty="0" smtClean="0">
              <a:latin typeface="Cambria" panose="02040503050406030204" pitchFamily="18" charset="0"/>
            </a:endParaRPr>
          </a:p>
          <a:p>
            <a:pPr algn="just" fontAlgn="auto">
              <a:spcAft>
                <a:spcPts val="0"/>
              </a:spcAft>
              <a:defRPr/>
            </a:pPr>
            <a:r>
              <a:rPr lang="lv-LV" sz="1800" b="1" dirty="0" smtClean="0">
                <a:latin typeface="Cambria" panose="02040503050406030204" pitchFamily="18" charset="0"/>
              </a:rPr>
              <a:t>13.1. republikas pilsētas vai novada teritorijas, vai tās daļas tiešu draudu gadījumā Valsts meža dienesta struktūrvienības vadītājs </a:t>
            </a:r>
            <a:r>
              <a:rPr lang="lv-LV" sz="1800" b="1" u="sng" dirty="0" smtClean="0">
                <a:latin typeface="Cambria" panose="02040503050406030204" pitchFamily="18" charset="0"/>
              </a:rPr>
              <a:t>iesniedz rakstisku ierosinājumu </a:t>
            </a:r>
            <a:r>
              <a:rPr lang="lv-LV" sz="1800" b="1" dirty="0" smtClean="0">
                <a:latin typeface="Cambria" panose="02040503050406030204" pitchFamily="18" charset="0"/>
              </a:rPr>
              <a:t>attiecīgajai pašvaldības domei un Zemkopības ministrijai;</a:t>
            </a:r>
          </a:p>
          <a:p>
            <a:pPr algn="just" fontAlgn="auto">
              <a:spcAft>
                <a:spcPts val="0"/>
              </a:spcAft>
              <a:defRPr/>
            </a:pPr>
            <a:endParaRPr lang="lv-LV" sz="1800" b="1" dirty="0" smtClean="0">
              <a:latin typeface="Cambria" panose="02040503050406030204" pitchFamily="18" charset="0"/>
            </a:endParaRPr>
          </a:p>
          <a:p>
            <a:pPr algn="just" fontAlgn="auto">
              <a:spcAft>
                <a:spcPts val="0"/>
              </a:spcAft>
              <a:defRPr/>
            </a:pPr>
            <a:r>
              <a:rPr lang="lv-LV" sz="1800" b="1" dirty="0" smtClean="0">
                <a:latin typeface="Cambria" panose="02040503050406030204" pitchFamily="18" charset="0"/>
              </a:rPr>
              <a:t>13.2. visas valsts teritorijas vai vairāku novadu teritoriju vai to daļu tiešu draudu gadījumā Valsts meža dienesta ģenerāldirektors </a:t>
            </a:r>
            <a:r>
              <a:rPr lang="lv-LV" sz="1800" b="1" u="sng" dirty="0" smtClean="0">
                <a:latin typeface="Cambria" panose="02040503050406030204" pitchFamily="18" charset="0"/>
              </a:rPr>
              <a:t>iesniedz rakstisku ierosinājumu</a:t>
            </a:r>
            <a:r>
              <a:rPr lang="lv-LV" sz="1800" b="1" dirty="0" smtClean="0">
                <a:latin typeface="Cambria" panose="02040503050406030204" pitchFamily="18" charset="0"/>
              </a:rPr>
              <a:t> Zemkopības ministrijai un Krīzes vadības padomei</a:t>
            </a:r>
            <a:r>
              <a:rPr lang="lv-LV" sz="1800" dirty="0" smtClean="0">
                <a:latin typeface="Cambria" panose="02040503050406030204" pitchFamily="18" charset="0"/>
              </a:rPr>
              <a:t>.</a:t>
            </a:r>
          </a:p>
          <a:p>
            <a:pPr algn="just" fontAlgn="auto">
              <a:spcBef>
                <a:spcPct val="0"/>
              </a:spcBef>
              <a:spcAft>
                <a:spcPts val="0"/>
              </a:spcAft>
              <a:buFont typeface="Arial" charset="0"/>
              <a:buNone/>
              <a:defRPr/>
            </a:pPr>
            <a:endParaRPr lang="lv-LV" sz="1800" b="1" dirty="0" smtClean="0">
              <a:latin typeface="+mj-lt"/>
            </a:endParaRPr>
          </a:p>
        </p:txBody>
      </p:sp>
      <p:sp>
        <p:nvSpPr>
          <p:cNvPr id="60420" name="Text Box 4"/>
          <p:cNvSpPr txBox="1">
            <a:spLocks noChangeArrowheads="1"/>
          </p:cNvSpPr>
          <p:nvPr/>
        </p:nvSpPr>
        <p:spPr bwMode="auto">
          <a:xfrm>
            <a:off x="1671638" y="3211513"/>
            <a:ext cx="5060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endParaRPr lang="lv-LV" altLang="lv-LV"/>
          </a:p>
        </p:txBody>
      </p:sp>
      <p:sp>
        <p:nvSpPr>
          <p:cNvPr id="60421" name="Text Box 5"/>
          <p:cNvSpPr txBox="1">
            <a:spLocks noChangeArrowheads="1"/>
          </p:cNvSpPr>
          <p:nvPr/>
        </p:nvSpPr>
        <p:spPr bwMode="auto">
          <a:xfrm>
            <a:off x="241768" y="1151493"/>
            <a:ext cx="80395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just" eaLnBrk="1" hangingPunct="1">
              <a:spcBef>
                <a:spcPct val="20000"/>
              </a:spcBef>
            </a:pPr>
            <a:r>
              <a:rPr lang="lv-LV" altLang="lv-LV" sz="1800" b="1"/>
              <a:t>   </a:t>
            </a:r>
          </a:p>
        </p:txBody>
      </p:sp>
      <p:sp>
        <p:nvSpPr>
          <p:cNvPr id="60422" name="Rectangle 6"/>
          <p:cNvSpPr>
            <a:spLocks noChangeArrowheads="1"/>
          </p:cNvSpPr>
          <p:nvPr/>
        </p:nvSpPr>
        <p:spPr bwMode="auto">
          <a:xfrm>
            <a:off x="1042988" y="1628775"/>
            <a:ext cx="78501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eaLnBrk="1" hangingPunct="1"/>
            <a:r>
              <a:rPr lang="en-US" altLang="lv-LV" sz="900">
                <a:latin typeface="Verdana" panose="020B0604030504040204" pitchFamily="34" charset="0"/>
              </a:rPr>
              <a:t>                                    </a:t>
            </a:r>
            <a:r>
              <a:rPr lang="en-US" altLang="lv-LV" sz="1800" b="1"/>
              <a:t> </a:t>
            </a:r>
            <a:r>
              <a:rPr lang="en-US" altLang="lv-LV" sz="900">
                <a:latin typeface="Verdana" panose="020B0604030504040204" pitchFamily="34" charset="0"/>
              </a:rPr>
              <a:t>                                                                                               </a:t>
            </a:r>
          </a:p>
        </p:txBody>
      </p:sp>
    </p:spTree>
    <p:extLst>
      <p:ext uri="{BB962C8B-B14F-4D97-AF65-F5344CB8AC3E}">
        <p14:creationId xmlns:p14="http://schemas.microsoft.com/office/powerpoint/2010/main" val="3092874978"/>
      </p:ext>
    </p:extLst>
  </p:cSld>
  <p:clrMapOvr>
    <a:masterClrMapping/>
  </p:clrMapOvr>
  <p:transition>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250825" y="260350"/>
            <a:ext cx="8229600" cy="647700"/>
          </a:xfrm>
        </p:spPr>
        <p:txBody>
          <a:bodyPr/>
          <a:lstStyle/>
          <a:p>
            <a:pPr algn="ctr"/>
            <a:r>
              <a:rPr lang="lv-LV" altLang="lv-LV" sz="2400" b="1" dirty="0" smtClean="0">
                <a:solidFill>
                  <a:srgbClr val="006600"/>
                </a:solidFill>
                <a:latin typeface="Cambria" panose="02040503050406030204" pitchFamily="18" charset="0"/>
              </a:rPr>
              <a:t>ĀRKĀRTĒJO SITUĀCIJU IZSLUDINĀŠANA </a:t>
            </a:r>
            <a:endParaRPr lang="lv-LV" altLang="lv-LV" sz="2400" dirty="0" smtClean="0">
              <a:solidFill>
                <a:srgbClr val="006600"/>
              </a:solidFill>
              <a:latin typeface="Cambria" panose="02040503050406030204" pitchFamily="18" charset="0"/>
            </a:endParaRPr>
          </a:p>
        </p:txBody>
      </p:sp>
      <p:sp>
        <p:nvSpPr>
          <p:cNvPr id="61443" name="Rectangle 3"/>
          <p:cNvSpPr>
            <a:spLocks noGrp="1" noChangeArrowheads="1"/>
          </p:cNvSpPr>
          <p:nvPr>
            <p:ph idx="1"/>
          </p:nvPr>
        </p:nvSpPr>
        <p:spPr bwMode="auto">
          <a:xfrm>
            <a:off x="755650" y="1196975"/>
            <a:ext cx="8280400" cy="5040313"/>
          </a:xfrm>
        </p:spPr>
        <p:txBody>
          <a:bodyPr wrap="square" numCol="1" anchor="t" anchorCtr="0" compatLnSpc="1">
            <a:prstTxWarp prst="textNoShape">
              <a:avLst/>
            </a:prstTxWarp>
          </a:bodyPr>
          <a:lstStyle/>
          <a:p>
            <a:pPr algn="just">
              <a:spcBef>
                <a:spcPct val="0"/>
              </a:spcBef>
              <a:buFontTx/>
              <a:buNone/>
            </a:pPr>
            <a:r>
              <a:rPr lang="lv-LV" altLang="lv-LV" sz="1800" b="1" dirty="0" smtClean="0"/>
              <a:t> </a:t>
            </a:r>
            <a:r>
              <a:rPr lang="lv-LV" altLang="lv-LV" sz="2000" b="1" dirty="0" smtClean="0">
                <a:latin typeface="Cambria" panose="02040503050406030204" pitchFamily="18" charset="0"/>
              </a:rPr>
              <a:t>Izvērtējot šo noteikumu 13.1. un 13.2.apakšpunktā minēto ierosinājumu, Krīzes vadības padome, Zemkopības ministrija </a:t>
            </a:r>
            <a:r>
              <a:rPr lang="lv-LV" altLang="lv-LV" sz="2000" b="1" dirty="0" smtClean="0">
                <a:solidFill>
                  <a:srgbClr val="C00000"/>
                </a:solidFill>
                <a:latin typeface="Cambria" panose="02040503050406030204" pitchFamily="18" charset="0"/>
              </a:rPr>
              <a:t>vai pašvaldības dome </a:t>
            </a:r>
            <a:r>
              <a:rPr lang="lv-LV" altLang="lv-LV" sz="2000" b="1" dirty="0" smtClean="0">
                <a:latin typeface="Cambria" panose="02040503050406030204" pitchFamily="18" charset="0"/>
              </a:rPr>
              <a:t>(ar Vides aizsardzības un reģionālās attīstības ministrijas starpniecību) atbilstoši kompetencei var </a:t>
            </a:r>
            <a:r>
              <a:rPr lang="lv-LV" altLang="lv-LV" sz="2000" b="1" u="sng" dirty="0" smtClean="0">
                <a:latin typeface="Cambria" panose="02040503050406030204" pitchFamily="18" charset="0"/>
              </a:rPr>
              <a:t>pieprasīt</a:t>
            </a:r>
            <a:r>
              <a:rPr lang="lv-LV" altLang="lv-LV" sz="2000" b="1" dirty="0" smtClean="0">
                <a:latin typeface="Cambria" panose="02040503050406030204" pitchFamily="18" charset="0"/>
              </a:rPr>
              <a:t> Ministru kabinetam izsludināt ārkārtējo situāciju.</a:t>
            </a:r>
          </a:p>
          <a:p>
            <a:pPr algn="just">
              <a:spcBef>
                <a:spcPct val="0"/>
              </a:spcBef>
              <a:buFontTx/>
              <a:buNone/>
            </a:pPr>
            <a:endParaRPr lang="lv-LV" altLang="lv-LV" sz="2000" b="1" dirty="0" smtClean="0">
              <a:latin typeface="Cambria" panose="02040503050406030204" pitchFamily="18" charset="0"/>
            </a:endParaRPr>
          </a:p>
          <a:p>
            <a:pPr algn="just">
              <a:spcBef>
                <a:spcPct val="0"/>
              </a:spcBef>
              <a:buFontTx/>
              <a:buNone/>
            </a:pPr>
            <a:r>
              <a:rPr lang="lv-LV" altLang="lv-LV" sz="2000" b="1" dirty="0" smtClean="0">
                <a:latin typeface="Cambria" panose="02040503050406030204" pitchFamily="18" charset="0"/>
              </a:rPr>
              <a:t>15. Ja ir izsludināta ārkārtējā situācija, Zemkopības ministrija, Krīzes vadības padome vai </a:t>
            </a:r>
            <a:r>
              <a:rPr lang="lv-LV" altLang="lv-LV" sz="2000" b="1" dirty="0" smtClean="0">
                <a:solidFill>
                  <a:srgbClr val="C00000"/>
                </a:solidFill>
                <a:latin typeface="Cambria" panose="02040503050406030204" pitchFamily="18" charset="0"/>
              </a:rPr>
              <a:t>attiecīgā pašvaldības dome</a:t>
            </a:r>
            <a:r>
              <a:rPr lang="lv-LV" altLang="lv-LV" sz="2000" b="1" dirty="0" smtClean="0">
                <a:latin typeface="Cambria" panose="02040503050406030204" pitchFamily="18" charset="0"/>
              </a:rPr>
              <a:t>, saņemot Valsts meža dienesta sniegto informāciju par valsts apdraudējuma veida, tā intensitātes un rakstura, kā arī apdraudētās teritorijas lieluma izmaiņām, nekavējoties informē Ministru kabinetu.</a:t>
            </a:r>
          </a:p>
          <a:p>
            <a:pPr algn="just">
              <a:spcBef>
                <a:spcPct val="0"/>
              </a:spcBef>
              <a:buFontTx/>
              <a:buNone/>
            </a:pPr>
            <a:endParaRPr lang="lv-LV" altLang="lv-LV" sz="2000" b="1" dirty="0" smtClean="0">
              <a:latin typeface="Cambria" panose="02040503050406030204" pitchFamily="18" charset="0"/>
            </a:endParaRPr>
          </a:p>
        </p:txBody>
      </p:sp>
      <p:sp>
        <p:nvSpPr>
          <p:cNvPr id="61444" name="Text Box 4"/>
          <p:cNvSpPr txBox="1">
            <a:spLocks noChangeArrowheads="1"/>
          </p:cNvSpPr>
          <p:nvPr/>
        </p:nvSpPr>
        <p:spPr bwMode="auto">
          <a:xfrm>
            <a:off x="1671638" y="3211513"/>
            <a:ext cx="50609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endParaRPr lang="lv-LV" altLang="lv-LV"/>
          </a:p>
        </p:txBody>
      </p:sp>
      <p:sp>
        <p:nvSpPr>
          <p:cNvPr id="61445" name="Text Box 5"/>
          <p:cNvSpPr txBox="1">
            <a:spLocks noChangeArrowheads="1"/>
          </p:cNvSpPr>
          <p:nvPr/>
        </p:nvSpPr>
        <p:spPr bwMode="auto">
          <a:xfrm>
            <a:off x="827088" y="1341438"/>
            <a:ext cx="79930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just" eaLnBrk="1" hangingPunct="1">
              <a:spcBef>
                <a:spcPct val="20000"/>
              </a:spcBef>
            </a:pPr>
            <a:r>
              <a:rPr lang="lv-LV" altLang="lv-LV" sz="1800" b="1"/>
              <a:t>   </a:t>
            </a:r>
          </a:p>
        </p:txBody>
      </p:sp>
      <p:sp>
        <p:nvSpPr>
          <p:cNvPr id="61446" name="Rectangle 6"/>
          <p:cNvSpPr>
            <a:spLocks noChangeArrowheads="1"/>
          </p:cNvSpPr>
          <p:nvPr/>
        </p:nvSpPr>
        <p:spPr bwMode="auto">
          <a:xfrm>
            <a:off x="755650" y="3805238"/>
            <a:ext cx="80645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1400">
                <a:solidFill>
                  <a:schemeClr val="tx1"/>
                </a:solidFill>
                <a:latin typeface="Arial" panose="020B0604020202020204" pitchFamily="34" charset="0"/>
              </a:defRPr>
            </a:lvl1pPr>
            <a:lvl2pPr marL="742950" indent="-285750">
              <a:defRPr sz="1400">
                <a:solidFill>
                  <a:schemeClr val="tx1"/>
                </a:solidFill>
                <a:latin typeface="Arial" panose="020B0604020202020204" pitchFamily="34" charset="0"/>
              </a:defRPr>
            </a:lvl2pPr>
            <a:lvl3pPr marL="1143000" indent="-228600">
              <a:defRPr sz="1400">
                <a:solidFill>
                  <a:schemeClr val="tx1"/>
                </a:solidFill>
                <a:latin typeface="Arial" panose="020B0604020202020204" pitchFamily="34" charset="0"/>
              </a:defRPr>
            </a:lvl3pPr>
            <a:lvl4pPr marL="1600200" indent="-228600">
              <a:defRPr sz="1400">
                <a:solidFill>
                  <a:schemeClr val="tx1"/>
                </a:solidFill>
                <a:latin typeface="Arial" panose="020B0604020202020204" pitchFamily="34" charset="0"/>
              </a:defRPr>
            </a:lvl4pPr>
            <a:lvl5pPr marL="2057400" indent="-22860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eaLnBrk="1" hangingPunct="1"/>
            <a:r>
              <a:rPr lang="en-US" altLang="lv-LV" sz="900">
                <a:latin typeface="Verdana" panose="020B0604030504040204" pitchFamily="34" charset="0"/>
              </a:rPr>
              <a:t>  </a:t>
            </a:r>
          </a:p>
        </p:txBody>
      </p:sp>
    </p:spTree>
    <p:extLst>
      <p:ext uri="{BB962C8B-B14F-4D97-AF65-F5344CB8AC3E}">
        <p14:creationId xmlns:p14="http://schemas.microsoft.com/office/powerpoint/2010/main" val="1273960169"/>
      </p:ext>
    </p:extLst>
  </p:cSld>
  <p:clrMapOvr>
    <a:masterClrMapping/>
  </p:clrMapOvr>
  <p:transition>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3" name="Title 1"/>
          <p:cNvSpPr>
            <a:spLocks noGrp="1"/>
          </p:cNvSpPr>
          <p:nvPr>
            <p:ph type="title" idx="4294967295"/>
          </p:nvPr>
        </p:nvSpPr>
        <p:spPr>
          <a:xfrm>
            <a:off x="900113" y="260350"/>
            <a:ext cx="6624637" cy="1080418"/>
          </a:xfrm>
        </p:spPr>
        <p:txBody>
          <a:bodyPr/>
          <a:lstStyle/>
          <a:p>
            <a:pPr algn="ctr"/>
            <a:r>
              <a:rPr lang="lv-LV" sz="2400" dirty="0" smtClean="0">
                <a:latin typeface="Cambria" panose="02040503050406030204" pitchFamily="18" charset="0"/>
              </a:rPr>
              <a:t>MAKSIMĀLI PIEĻAUJAMAIS CIRŠANAS APJOMS</a:t>
            </a:r>
          </a:p>
        </p:txBody>
      </p:sp>
      <p:sp>
        <p:nvSpPr>
          <p:cNvPr id="49154" name="Content Placeholder 2"/>
          <p:cNvSpPr>
            <a:spLocks noGrp="1"/>
          </p:cNvSpPr>
          <p:nvPr>
            <p:ph idx="4294967295"/>
          </p:nvPr>
        </p:nvSpPr>
        <p:spPr>
          <a:xfrm>
            <a:off x="900113" y="1484313"/>
            <a:ext cx="6624637" cy="4913312"/>
          </a:xfrm>
        </p:spPr>
        <p:txBody>
          <a:bodyPr/>
          <a:lstStyle/>
          <a:p>
            <a:r>
              <a:rPr lang="lv-LV" sz="2000" b="1" dirty="0" smtClean="0">
                <a:latin typeface="Cambria" panose="02040503050406030204" pitchFamily="18" charset="0"/>
              </a:rPr>
              <a:t>45. pants</a:t>
            </a:r>
          </a:p>
          <a:p>
            <a:pPr algn="just"/>
            <a:r>
              <a:rPr lang="lv-LV" sz="2000" b="1" dirty="0">
                <a:latin typeface="Cambria" panose="02040503050406030204" pitchFamily="18" charset="0"/>
              </a:rPr>
              <a:t> </a:t>
            </a:r>
            <a:r>
              <a:rPr lang="lv-LV" sz="2000" b="1" dirty="0" smtClean="0">
                <a:latin typeface="Cambria" panose="02040503050406030204" pitchFamily="18" charset="0"/>
              </a:rPr>
              <a:t>  Koku ciršanas maksimālo apjomu hektāros un kubikmetros sadalījumā pa valdošajām koku sugām, ko atļauts nocirst galvenajā cirtē piecos gados, valsts mežiem aprēķina Valsts meža dienests un apstiprina Ministru kabinets.</a:t>
            </a:r>
          </a:p>
          <a:p>
            <a:endParaRPr lang="lv-LV" sz="2000" b="1" dirty="0" smtClean="0">
              <a:latin typeface="Cambria" panose="02040503050406030204" pitchFamily="18" charset="0"/>
            </a:endParaRPr>
          </a:p>
          <a:p>
            <a:r>
              <a:rPr lang="lv-LV" sz="2000" b="1" dirty="0" smtClean="0">
                <a:latin typeface="Cambria" panose="02040503050406030204" pitchFamily="18" charset="0"/>
              </a:rPr>
              <a:t>45.</a:t>
            </a:r>
            <a:r>
              <a:rPr lang="lv-LV" sz="2000" b="1" baseline="30000" dirty="0" smtClean="0">
                <a:latin typeface="Cambria" panose="02040503050406030204" pitchFamily="18" charset="0"/>
              </a:rPr>
              <a:t>1</a:t>
            </a:r>
            <a:r>
              <a:rPr lang="lv-LV" sz="2000" b="1" dirty="0" smtClean="0">
                <a:latin typeface="Cambria" panose="02040503050406030204" pitchFamily="18" charset="0"/>
              </a:rPr>
              <a:t> </a:t>
            </a:r>
            <a:r>
              <a:rPr lang="lv-LV" sz="2000" b="1" dirty="0">
                <a:latin typeface="Cambria" panose="02040503050406030204" pitchFamily="18" charset="0"/>
              </a:rPr>
              <a:t>pants</a:t>
            </a:r>
          </a:p>
          <a:p>
            <a:pPr algn="just"/>
            <a:r>
              <a:rPr lang="lv-LV" sz="2000" dirty="0" smtClean="0">
                <a:latin typeface="Cambria" panose="02040503050406030204" pitchFamily="18" charset="0"/>
              </a:rPr>
              <a:t>  </a:t>
            </a:r>
            <a:r>
              <a:rPr lang="lv-LV" sz="2000" b="1" dirty="0" smtClean="0">
                <a:latin typeface="Cambria" panose="02040503050406030204" pitchFamily="18" charset="0"/>
              </a:rPr>
              <a:t>Ministru </a:t>
            </a:r>
            <a:r>
              <a:rPr lang="lv-LV" sz="2000" b="1" dirty="0">
                <a:latin typeface="Cambria" panose="02040503050406030204" pitchFamily="18" charset="0"/>
              </a:rPr>
              <a:t>kabineta noteiktajā kārtībā, lai veicinātu līdzsvarotu meža nozares politikas veidošanu un īstenošanu Latvijā, tiek izveidota Meža konsultatīvā padome. Ministru kabinets nosaka padomes sastāvu, funkcijas, pienākumus un uzdevumus.</a:t>
            </a:r>
            <a:endParaRPr lang="lv-LV" sz="2000" b="1" dirty="0" smtClean="0">
              <a:latin typeface="Cambria" panose="02040503050406030204" pitchFamily="18" charset="0"/>
            </a:endParaRPr>
          </a:p>
        </p:txBody>
      </p:sp>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1" name="Title 1"/>
          <p:cNvSpPr>
            <a:spLocks noGrp="1"/>
          </p:cNvSpPr>
          <p:nvPr>
            <p:ph type="title"/>
          </p:nvPr>
        </p:nvSpPr>
        <p:spPr>
          <a:xfrm>
            <a:off x="900113" y="188913"/>
            <a:ext cx="6624637" cy="827087"/>
          </a:xfrm>
        </p:spPr>
        <p:txBody>
          <a:bodyPr/>
          <a:lstStyle/>
          <a:p>
            <a:pPr algn="ctr" eaLnBrk="1" hangingPunct="1"/>
            <a:r>
              <a:rPr lang="lv-LV" sz="2800" dirty="0" smtClean="0">
                <a:latin typeface="Cambria" panose="02040503050406030204" pitchFamily="18" charset="0"/>
              </a:rPr>
              <a:t>MEŽA LIKUMA OBJEKTS</a:t>
            </a:r>
          </a:p>
        </p:txBody>
      </p:sp>
      <p:sp>
        <p:nvSpPr>
          <p:cNvPr id="20482" name="Content Placeholder 2"/>
          <p:cNvSpPr>
            <a:spLocks noGrp="1"/>
          </p:cNvSpPr>
          <p:nvPr>
            <p:ph idx="1"/>
          </p:nvPr>
        </p:nvSpPr>
        <p:spPr>
          <a:xfrm>
            <a:off x="900113" y="836712"/>
            <a:ext cx="6624637" cy="5372001"/>
          </a:xfrm>
        </p:spPr>
        <p:txBody>
          <a:bodyPr/>
          <a:lstStyle/>
          <a:p>
            <a:pPr indent="-7938" eaLnBrk="1" hangingPunct="1"/>
            <a:endParaRPr lang="lv-LV" sz="2000" b="1" dirty="0" smtClean="0"/>
          </a:p>
          <a:p>
            <a:pPr indent="-7938" eaLnBrk="1" hangingPunct="1"/>
            <a:r>
              <a:rPr lang="lv-LV" sz="2000" b="1" u="sng" dirty="0" smtClean="0">
                <a:latin typeface="Cambria" panose="02040503050406030204" pitchFamily="18" charset="0"/>
              </a:rPr>
              <a:t>I meža definīcija:</a:t>
            </a:r>
          </a:p>
          <a:p>
            <a:pPr indent="-7938" eaLnBrk="1" hangingPunct="1"/>
            <a:endParaRPr lang="lv-LV" sz="2000" b="1" u="sng" dirty="0" smtClean="0">
              <a:latin typeface="Cambria" panose="02040503050406030204" pitchFamily="18" charset="0"/>
            </a:endParaRPr>
          </a:p>
          <a:p>
            <a:pPr indent="-7938" eaLnBrk="1" hangingPunct="1"/>
            <a:r>
              <a:rPr lang="lv-LV" sz="2000" b="1" dirty="0" smtClean="0">
                <a:solidFill>
                  <a:schemeClr val="tx1"/>
                </a:solidFill>
                <a:latin typeface="Cambria" panose="02040503050406030204" pitchFamily="18" charset="0"/>
              </a:rPr>
              <a:t>Mežs — ekosistēma visās tās attīstības stadijās, kur galvenais organiskās masas ražotājs ir koki, kuru augstums konkrētajā vietā var sasniegt vismaz </a:t>
            </a:r>
            <a:r>
              <a:rPr lang="lv-LV" sz="2000" b="1" u="sng" dirty="0" smtClean="0">
                <a:solidFill>
                  <a:schemeClr val="tx1"/>
                </a:solidFill>
                <a:latin typeface="Cambria" panose="02040503050406030204" pitchFamily="18" charset="0"/>
              </a:rPr>
              <a:t>piecus metrus</a:t>
            </a:r>
            <a:r>
              <a:rPr lang="lv-LV" sz="2000" b="1" dirty="0" smtClean="0">
                <a:solidFill>
                  <a:schemeClr val="tx1"/>
                </a:solidFill>
                <a:latin typeface="Cambria" panose="02040503050406030204" pitchFamily="18" charset="0"/>
              </a:rPr>
              <a:t> un kuru pašreizējā vai potenciālā vainaga projekcija ir vismaz 20 procentu no mežaudzes aizņemtās platības;</a:t>
            </a:r>
          </a:p>
          <a:p>
            <a:pPr indent="-7938" eaLnBrk="1" hangingPunct="1"/>
            <a:r>
              <a:rPr lang="lv-LV" sz="2000" dirty="0"/>
              <a:t>Mežs ir ekosistēma, kurā galvenais organiskās masas ražotājs ir koki. Mežs </a:t>
            </a:r>
            <a:r>
              <a:rPr lang="lv-LV" sz="2000" dirty="0" smtClean="0"/>
              <a:t>ir </a:t>
            </a:r>
            <a:r>
              <a:rPr lang="lv-LV" sz="2000" dirty="0"/>
              <a:t>sistēma – tajā ietilpst gan dažāda vecuma koki, gan pameža un zemsegas augi un meža dzīvnieki, gan augsne ar tās bagātīgo faunu, baktērijām, aļģēm, un citām sīkbūtnēm. Starp visiem šiem organismiem notiek sarežģīta mijiedarbība, un tie ir savstarpēji saistīti ļoti komplicētās barības ķēdēs.</a:t>
            </a:r>
            <a:endParaRPr lang="lv-LV" sz="2000" b="1" dirty="0" smtClean="0">
              <a:solidFill>
                <a:schemeClr val="tx1"/>
              </a:solidFill>
              <a:latin typeface="Cambria" panose="02040503050406030204" pitchFamily="18" charset="0"/>
            </a:endParaRPr>
          </a:p>
          <a:p>
            <a:pPr indent="-7938" eaLnBrk="1" hangingPunct="1"/>
            <a:endParaRPr lang="lv-LV" sz="2000" b="1" dirty="0" smtClean="0">
              <a:solidFill>
                <a:schemeClr val="tx1"/>
              </a:solidFill>
              <a:latin typeface="Cambria" panose="02040503050406030204" pitchFamily="18" charset="0"/>
            </a:endParaRPr>
          </a:p>
          <a:p>
            <a:pPr indent="-7938" eaLnBrk="1" hangingPunct="1"/>
            <a:endParaRPr lang="lv-LV" sz="2000" b="1" dirty="0">
              <a:solidFill>
                <a:schemeClr val="tx1"/>
              </a:solidFill>
            </a:endParaRPr>
          </a:p>
          <a:p>
            <a:pPr indent="-7938" eaLnBrk="1" hangingPunct="1"/>
            <a:endParaRPr lang="lv-LV" sz="1800" b="1" dirty="0" smtClean="0">
              <a:solidFill>
                <a:schemeClr val="tx1"/>
              </a:solidFill>
            </a:endParaRPr>
          </a:p>
          <a:p>
            <a:pPr indent="-7938" eaLnBrk="1" hangingPunct="1"/>
            <a:endParaRPr lang="lv-LV" sz="2000" b="1" i="1" dirty="0" smtClean="0">
              <a:solidFill>
                <a:schemeClr val="tx1"/>
              </a:solidFill>
            </a:endParaRPr>
          </a:p>
        </p:txBody>
      </p:sp>
    </p:spTree>
  </p:cSld>
  <p:clrMapOvr>
    <a:masterClrMapping/>
  </p:clrMapOvr>
  <p:transition>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pPr algn="ctr"/>
            <a:r>
              <a:rPr lang="lv-LV" sz="3200" dirty="0" smtClean="0">
                <a:latin typeface="Cambria" panose="02040503050406030204" pitchFamily="18" charset="0"/>
              </a:rPr>
              <a:t>LATVIJAS MEŽA KRĀJA</a:t>
            </a: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00113" y="1340768"/>
            <a:ext cx="6782294" cy="417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5" name="Title 1"/>
          <p:cNvSpPr>
            <a:spLocks noGrp="1"/>
          </p:cNvSpPr>
          <p:nvPr>
            <p:ph type="ctrTitle" sz="quarter"/>
          </p:nvPr>
        </p:nvSpPr>
        <p:spPr>
          <a:xfrm>
            <a:off x="971550" y="3645024"/>
            <a:ext cx="7560890" cy="2880320"/>
          </a:xfrm>
        </p:spPr>
        <p:txBody>
          <a:bodyPr/>
          <a:lstStyle/>
          <a:p>
            <a:pPr>
              <a:buFont typeface="Arial" charset="0"/>
              <a:buNone/>
            </a:pPr>
            <a:r>
              <a:rPr lang="lv-LV" sz="3600" dirty="0" smtClean="0">
                <a:latin typeface="Cambria" panose="02040503050406030204" pitchFamily="18" charset="0"/>
              </a:rPr>
              <a:t>Paldies par uzmanību!</a:t>
            </a:r>
            <a:br>
              <a:rPr lang="lv-LV" sz="3600" dirty="0" smtClean="0">
                <a:latin typeface="Cambria" panose="02040503050406030204" pitchFamily="18" charset="0"/>
              </a:rPr>
            </a:br>
            <a:r>
              <a:rPr lang="lv-LV" sz="3600" dirty="0">
                <a:latin typeface="Cambria" panose="02040503050406030204" pitchFamily="18" charset="0"/>
              </a:rPr>
              <a:t/>
            </a:r>
            <a:br>
              <a:rPr lang="lv-LV" sz="3600" dirty="0">
                <a:latin typeface="Cambria" panose="02040503050406030204" pitchFamily="18" charset="0"/>
              </a:rPr>
            </a:br>
            <a:r>
              <a:rPr lang="lv-LV" dirty="0" smtClean="0"/>
              <a:t/>
            </a:r>
            <a:br>
              <a:rPr lang="lv-LV" dirty="0" smtClean="0"/>
            </a:br>
            <a:r>
              <a:rPr lang="lv-LV" dirty="0" smtClean="0"/>
              <a:t/>
            </a:r>
            <a:br>
              <a:rPr lang="lv-LV" dirty="0" smtClean="0"/>
            </a:br>
            <a:r>
              <a:rPr lang="lv-LV" dirty="0" smtClean="0"/>
              <a:t/>
            </a:r>
            <a:br>
              <a:rPr lang="lv-LV" dirty="0" smtClean="0"/>
            </a:br>
            <a:r>
              <a:rPr lang="lv-LV" sz="4400" dirty="0" smtClean="0"/>
              <a:t/>
            </a:r>
            <a:br>
              <a:rPr lang="lv-LV" sz="4400" dirty="0" smtClean="0"/>
            </a:br>
            <a:r>
              <a:rPr lang="lv-LV" sz="4400" dirty="0" smtClean="0"/>
              <a:t/>
            </a:r>
            <a:br>
              <a:rPr lang="lv-LV" sz="4400" dirty="0" smtClean="0"/>
            </a:br>
            <a:r>
              <a:rPr lang="lv-LV" sz="1800" dirty="0" smtClean="0">
                <a:latin typeface="Cambria" panose="02040503050406030204" pitchFamily="18" charset="0"/>
              </a:rPr>
              <a:t>Latvijas Meža īpašnieku un </a:t>
            </a:r>
            <a:r>
              <a:rPr lang="lv-LV" sz="1800" dirty="0" err="1" smtClean="0">
                <a:latin typeface="Cambria" panose="02040503050406030204" pitchFamily="18" charset="0"/>
              </a:rPr>
              <a:t>apsaimniekotāju</a:t>
            </a:r>
            <a:r>
              <a:rPr lang="lv-LV" sz="1800" dirty="0" smtClean="0">
                <a:latin typeface="Cambria" panose="02040503050406030204" pitchFamily="18" charset="0"/>
              </a:rPr>
              <a:t> konfederācija sadarbībā ar LPMC un LR ZMMD</a:t>
            </a:r>
            <a:br>
              <a:rPr lang="lv-LV" sz="1800" dirty="0" smtClean="0">
                <a:latin typeface="Cambria" panose="02040503050406030204" pitchFamily="18" charset="0"/>
              </a:rPr>
            </a:br>
            <a:r>
              <a:rPr lang="lv-LV" sz="1800" dirty="0" smtClean="0">
                <a:latin typeface="Cambria" panose="02040503050406030204" pitchFamily="18" charset="0"/>
              </a:rPr>
              <a:t> Māris Liopa</a:t>
            </a:r>
            <a:br>
              <a:rPr lang="lv-LV" sz="1800" dirty="0" smtClean="0">
                <a:latin typeface="Cambria" panose="02040503050406030204" pitchFamily="18" charset="0"/>
              </a:rPr>
            </a:br>
            <a:r>
              <a:rPr lang="lv-LV" sz="1800" dirty="0" smtClean="0">
                <a:latin typeface="Cambria" panose="02040503050406030204" pitchFamily="18" charset="0"/>
              </a:rPr>
              <a:t>ml@hs.lv</a:t>
            </a:r>
            <a:r>
              <a:rPr lang="lv-LV" sz="1800" dirty="0" smtClean="0"/>
              <a:t> </a:t>
            </a:r>
            <a:r>
              <a:rPr lang="lv-LV" sz="4400" dirty="0" smtClean="0"/>
              <a:t/>
            </a:r>
            <a:br>
              <a:rPr lang="lv-LV" sz="4400" dirty="0" smtClean="0"/>
            </a:br>
            <a:endParaRPr lang="lv-LV" sz="1600" dirty="0" smtClean="0"/>
          </a:p>
        </p:txBody>
      </p:sp>
      <p:pic>
        <p:nvPicPr>
          <p:cNvPr id="2" name="Attēls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5816" y="2276872"/>
            <a:ext cx="3240360" cy="2088232"/>
          </a:xfrm>
          <a:prstGeom prst="rect">
            <a:avLst/>
          </a:prstGeom>
        </p:spPr>
      </p:pic>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5" name="Title 1"/>
          <p:cNvSpPr>
            <a:spLocks noGrp="1"/>
          </p:cNvSpPr>
          <p:nvPr>
            <p:ph type="title" idx="4294967295"/>
          </p:nvPr>
        </p:nvSpPr>
        <p:spPr>
          <a:xfrm>
            <a:off x="900113" y="188913"/>
            <a:ext cx="6624637" cy="827087"/>
          </a:xfrm>
        </p:spPr>
        <p:txBody>
          <a:bodyPr/>
          <a:lstStyle/>
          <a:p>
            <a:pPr algn="ctr" eaLnBrk="1" hangingPunct="1"/>
            <a:r>
              <a:rPr lang="lv-LV" sz="2800" dirty="0" smtClean="0">
                <a:latin typeface="Cambria" panose="02040503050406030204" pitchFamily="18" charset="0"/>
              </a:rPr>
              <a:t>MEŽA LIKUMA OBJEKTS</a:t>
            </a:r>
          </a:p>
        </p:txBody>
      </p:sp>
      <p:sp>
        <p:nvSpPr>
          <p:cNvPr id="21506" name="Content Placeholder 2"/>
          <p:cNvSpPr>
            <a:spLocks noGrp="1"/>
          </p:cNvSpPr>
          <p:nvPr>
            <p:ph idx="4294967295"/>
          </p:nvPr>
        </p:nvSpPr>
        <p:spPr/>
        <p:txBody>
          <a:bodyPr/>
          <a:lstStyle/>
          <a:p>
            <a:pPr marL="457200" indent="-457200" eaLnBrk="1" hangingPunct="1"/>
            <a:r>
              <a:rPr lang="lv-LV" sz="1800" b="1" dirty="0" smtClean="0"/>
              <a:t>II Meža likuma objekts:</a:t>
            </a:r>
          </a:p>
          <a:p>
            <a:pPr marL="609600" lvl="1" indent="-419100" eaLnBrk="1" hangingPunct="1">
              <a:buFontTx/>
              <a:buNone/>
            </a:pPr>
            <a:r>
              <a:rPr lang="lv-LV" sz="1800" b="1" dirty="0" smtClean="0"/>
              <a:t>1)   zeme, kas reģistrēta Nekustamā īpašuma valsts kadastra informācijas sistēmā kā mežs;</a:t>
            </a:r>
          </a:p>
          <a:p>
            <a:pPr marL="609600" lvl="1" indent="-419100" eaLnBrk="1" hangingPunct="1">
              <a:buFontTx/>
              <a:buNone/>
            </a:pPr>
            <a:r>
              <a:rPr lang="lv-LV" sz="1800" b="1" dirty="0" smtClean="0"/>
              <a:t>2)   cita zemes lietošanas kategorijas zeme </a:t>
            </a:r>
            <a:r>
              <a:rPr lang="lv-LV" sz="1800" b="1" u="sng" dirty="0" smtClean="0"/>
              <a:t>0,5 hektāru</a:t>
            </a:r>
            <a:r>
              <a:rPr lang="lv-LV" sz="1800" b="1" dirty="0" smtClean="0"/>
              <a:t> un lielākā platībā, uz kuras ir izveidojusies mežaudze ar koku vidējo augstumu </a:t>
            </a:r>
            <a:r>
              <a:rPr lang="lv-LV" sz="1800" b="1" u="sng" dirty="0" smtClean="0"/>
              <a:t>vismaz pieci metri</a:t>
            </a:r>
            <a:r>
              <a:rPr lang="lv-LV" sz="1800" b="1" dirty="0" smtClean="0"/>
              <a:t> un mežaudzes šķērslaukums ir vienāds vai lielāks par mežaudzes minimālo šķērslaukumu </a:t>
            </a:r>
            <a:r>
              <a:rPr lang="lv-LV" sz="1800" i="1" dirty="0" smtClean="0">
                <a:solidFill>
                  <a:schemeClr val="tx1"/>
                </a:solidFill>
              </a:rPr>
              <a:t>(stājas spēkā ar 2015. g.1. janv., līdz grozījumu spēkā stāšanās dienai zemē, kas Nekustamā īpašuma valsts kadastra informācijas sistēmā nav reģistrēta kā mežs, kokus cērt saskaņā ar Ministru kabineta noteikumiem par koku ciršanu ārpus meža</a:t>
            </a:r>
            <a:r>
              <a:rPr lang="lv-LV" sz="1800" dirty="0" smtClean="0">
                <a:solidFill>
                  <a:schemeClr val="tx1"/>
                </a:solidFill>
              </a:rPr>
              <a:t>);</a:t>
            </a:r>
          </a:p>
          <a:p>
            <a:pPr marL="609600" lvl="1" indent="-419100" eaLnBrk="1" hangingPunct="1">
              <a:buFontTx/>
              <a:buNone/>
            </a:pPr>
            <a:r>
              <a:rPr lang="lv-LV" sz="1800" b="1" dirty="0" smtClean="0"/>
              <a:t>3)  mežā ietilpstošie pārplūstošie klajumi un lauces, tam piegulošie un tajā ietilpstošie meža infrastruktūras objekti un purvi.</a:t>
            </a:r>
            <a:endParaRPr lang="lv-LV" sz="1800" b="1" dirty="0" smtClean="0">
              <a:solidFill>
                <a:srgbClr val="006600"/>
              </a:solidFill>
            </a:endParaRPr>
          </a:p>
          <a:p>
            <a:pPr marL="609600" lvl="1" indent="-419100" eaLnBrk="1" hangingPunct="1"/>
            <a:endParaRPr lang="lv-LV" sz="1800" b="1" dirty="0" smtClean="0"/>
          </a:p>
        </p:txBody>
      </p:sp>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29" name="Title 1"/>
          <p:cNvSpPr>
            <a:spLocks noGrp="1"/>
          </p:cNvSpPr>
          <p:nvPr>
            <p:ph type="title" idx="4294967295"/>
          </p:nvPr>
        </p:nvSpPr>
        <p:spPr>
          <a:xfrm>
            <a:off x="900113" y="188913"/>
            <a:ext cx="6624637" cy="827087"/>
          </a:xfrm>
        </p:spPr>
        <p:txBody>
          <a:bodyPr/>
          <a:lstStyle/>
          <a:p>
            <a:pPr algn="ctr" eaLnBrk="1" hangingPunct="1"/>
            <a:r>
              <a:rPr lang="lv-LV" sz="2800" dirty="0" smtClean="0">
                <a:latin typeface="Cambria" panose="02040503050406030204" pitchFamily="18" charset="0"/>
              </a:rPr>
              <a:t>MEŽA LIKUMA OBJEKTS</a:t>
            </a:r>
          </a:p>
        </p:txBody>
      </p:sp>
      <p:sp>
        <p:nvSpPr>
          <p:cNvPr id="22530" name="Content Placeholder 2"/>
          <p:cNvSpPr>
            <a:spLocks noGrp="1"/>
          </p:cNvSpPr>
          <p:nvPr>
            <p:ph idx="4294967295"/>
          </p:nvPr>
        </p:nvSpPr>
        <p:spPr>
          <a:xfrm>
            <a:off x="827584" y="1124744"/>
            <a:ext cx="6624637" cy="5156200"/>
          </a:xfrm>
        </p:spPr>
        <p:txBody>
          <a:bodyPr/>
          <a:lstStyle/>
          <a:p>
            <a:pPr indent="-7938" eaLnBrk="1" hangingPunct="1"/>
            <a:r>
              <a:rPr lang="lv-LV" sz="1800" b="1" dirty="0" smtClean="0">
                <a:solidFill>
                  <a:schemeClr val="tx1"/>
                </a:solidFill>
                <a:latin typeface="Cambria" panose="02040503050406030204" pitchFamily="18" charset="0"/>
              </a:rPr>
              <a:t>III Nosacījumi:</a:t>
            </a:r>
          </a:p>
          <a:p>
            <a:pPr marL="468312" indent="-285750" algn="just" eaLnBrk="1" hangingPunct="1">
              <a:buFont typeface="Arial" panose="020B0604020202020204" pitchFamily="34" charset="0"/>
              <a:buChar char="•"/>
            </a:pPr>
            <a:r>
              <a:rPr lang="lv-LV" sz="1800" b="1" dirty="0" smtClean="0">
                <a:latin typeface="Cambria" panose="02040503050406030204" pitchFamily="18" charset="0"/>
              </a:rPr>
              <a:t>Uz zemes vienību, kuras Nekustamā īpašuma valsts kadastra informācijas sistēmā reģistrētais lietošanas veids ir mežs ar platību ne lielāku par 0,12 hektāriem (izņemot gadījumus, kad mežs atrodas uz valsts meža zemes), ja uz tās atrodas būves un tā aizņem teritoriju, kuru vietējās pašvaldības teritorijas plānojumā paredzēts (atļauts) izmantot apbūvei, attiecas vienīgi šā likuma I, XI un XII nodaļa.</a:t>
            </a:r>
            <a:endParaRPr lang="lv-LV" sz="1800" b="1" dirty="0" smtClean="0">
              <a:solidFill>
                <a:schemeClr val="tx1"/>
              </a:solidFill>
              <a:latin typeface="Cambria" panose="02040503050406030204" pitchFamily="18" charset="0"/>
            </a:endParaRPr>
          </a:p>
          <a:p>
            <a:pPr indent="-7938" algn="just" eaLnBrk="1" hangingPunct="1"/>
            <a:endParaRPr lang="lv-LV" sz="1800" b="1" dirty="0" smtClean="0">
              <a:solidFill>
                <a:schemeClr val="tx1"/>
              </a:solidFill>
              <a:latin typeface="Cambria" panose="02040503050406030204" pitchFamily="18" charset="0"/>
            </a:endParaRPr>
          </a:p>
          <a:p>
            <a:pPr marL="468312" indent="-285750" algn="just" eaLnBrk="1" hangingPunct="1">
              <a:buFont typeface="Arial" panose="020B0604020202020204" pitchFamily="34" charset="0"/>
              <a:buChar char="•"/>
            </a:pPr>
            <a:r>
              <a:rPr lang="lv-LV" sz="1800" b="1" dirty="0">
                <a:latin typeface="Cambria" panose="02040503050406030204" pitchFamily="18" charset="0"/>
              </a:rPr>
              <a:t>Uz šā likuma 12.panta trešajā daļā minētajiem kokiem </a:t>
            </a:r>
            <a:r>
              <a:rPr lang="lv-LV" sz="1800" i="1" dirty="0" smtClean="0">
                <a:latin typeface="Cambria" panose="02040503050406030204" pitchFamily="18" charset="0"/>
              </a:rPr>
              <a:t>(koku ciršana nepieciešama ārkārtējās situācijās, situācijās, </a:t>
            </a:r>
            <a:r>
              <a:rPr lang="lv-LV" sz="1800" i="1" dirty="0">
                <a:latin typeface="Cambria" panose="02040503050406030204" pitchFamily="18" charset="0"/>
              </a:rPr>
              <a:t>kad koki ir uzkrituši uz infrastruktūras vai noliekušies tādā mērā, ka tie vai to zari traucē infrastruktūras </a:t>
            </a:r>
            <a:r>
              <a:rPr lang="lv-LV" sz="1800" i="1" dirty="0" smtClean="0">
                <a:latin typeface="Cambria" panose="02040503050406030204" pitchFamily="18" charset="0"/>
              </a:rPr>
              <a:t>darbību, </a:t>
            </a:r>
            <a:r>
              <a:rPr lang="lv-LV" sz="1800" i="1" dirty="0">
                <a:latin typeface="Cambria" panose="02040503050406030204" pitchFamily="18" charset="0"/>
              </a:rPr>
              <a:t>ja koku ciršana nepieciešama ekspluatācijas aizsargjoslās situācijās, kad koki potenciāli var apdraudēt infrastruktūras </a:t>
            </a:r>
            <a:r>
              <a:rPr lang="lv-LV" sz="1800" i="1" dirty="0" smtClean="0">
                <a:latin typeface="Cambria" panose="02040503050406030204" pitchFamily="18" charset="0"/>
              </a:rPr>
              <a:t>darbību) </a:t>
            </a:r>
            <a:r>
              <a:rPr lang="lv-LV" sz="1800" b="1" dirty="0" smtClean="0">
                <a:latin typeface="Cambria" panose="02040503050406030204" pitchFamily="18" charset="0"/>
              </a:rPr>
              <a:t>neattiecas </a:t>
            </a:r>
            <a:r>
              <a:rPr lang="lv-LV" sz="1800" b="1" dirty="0">
                <a:latin typeface="Cambria" panose="02040503050406030204" pitchFamily="18" charset="0"/>
              </a:rPr>
              <a:t>koku ciršanas prasības.</a:t>
            </a:r>
            <a:endParaRPr lang="lv-LV" sz="1800" b="1" u="sng" dirty="0" smtClean="0">
              <a:latin typeface="Cambria" panose="02040503050406030204" pitchFamily="18" charset="0"/>
            </a:endParaRPr>
          </a:p>
        </p:txBody>
      </p:sp>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3" name="Title 1"/>
          <p:cNvSpPr>
            <a:spLocks noGrp="1"/>
          </p:cNvSpPr>
          <p:nvPr>
            <p:ph type="title" idx="4294967295"/>
          </p:nvPr>
        </p:nvSpPr>
        <p:spPr>
          <a:xfrm>
            <a:off x="900113" y="188913"/>
            <a:ext cx="6624637" cy="827087"/>
          </a:xfrm>
        </p:spPr>
        <p:txBody>
          <a:bodyPr/>
          <a:lstStyle/>
          <a:p>
            <a:pPr algn="ctr" eaLnBrk="1" hangingPunct="1"/>
            <a:r>
              <a:rPr lang="lv-LV" sz="2800" dirty="0" smtClean="0">
                <a:latin typeface="Cambria" panose="02040503050406030204" pitchFamily="18" charset="0"/>
              </a:rPr>
              <a:t>MEŽA LIKUMA OBJEKTS</a:t>
            </a:r>
          </a:p>
        </p:txBody>
      </p:sp>
      <p:sp>
        <p:nvSpPr>
          <p:cNvPr id="23554" name="Content Placeholder 2"/>
          <p:cNvSpPr>
            <a:spLocks noGrp="1"/>
          </p:cNvSpPr>
          <p:nvPr>
            <p:ph idx="4294967295"/>
          </p:nvPr>
        </p:nvSpPr>
        <p:spPr/>
        <p:txBody>
          <a:bodyPr/>
          <a:lstStyle/>
          <a:p>
            <a:pPr marL="381000" lvl="1" eaLnBrk="1" hangingPunct="1">
              <a:buFontTx/>
              <a:buNone/>
            </a:pPr>
            <a:r>
              <a:rPr lang="lv-LV" sz="2000" b="1" dirty="0" smtClean="0">
                <a:latin typeface="Cambria" panose="02040503050406030204" pitchFamily="18" charset="0"/>
              </a:rPr>
              <a:t>IV Likumā noteikti  izņēmumi, ko neuzskata par mežu:</a:t>
            </a:r>
          </a:p>
          <a:p>
            <a:pPr marL="381000" lvl="1" algn="just">
              <a:buFontTx/>
              <a:buNone/>
            </a:pPr>
            <a:r>
              <a:rPr lang="lv-LV" sz="2000" b="1" dirty="0" smtClean="0">
                <a:latin typeface="Cambria" panose="02040503050406030204" pitchFamily="18" charset="0"/>
              </a:rPr>
              <a:t>1) zemi, ko aizņem esošu autoceļu zemes nodalījuma josla, dzelzceļa zemes nodalījuma josla, elektrisko tīklu un elektronisko sakaru tīklu gaisvadu līniju trase, gāzes vadu, naftas vadu trase, ūdensvadu trase un kapsēta, kā arī mākslīgas vai dabiskas izcelsmes koku rindu, kuras platums ir mazāks par 20 metriem, augļu dārzu, parku, kokaudzētavu;</a:t>
            </a:r>
          </a:p>
          <a:p>
            <a:pPr marL="381000" lvl="1" algn="just">
              <a:buFontTx/>
              <a:buNone/>
            </a:pPr>
            <a:r>
              <a:rPr lang="lv-LV" sz="2000" b="1" dirty="0" smtClean="0">
                <a:latin typeface="Cambria" panose="02040503050406030204" pitchFamily="18" charset="0"/>
              </a:rPr>
              <a:t>2) atsevišķi no meža esošu platību, kas atbilst meža definīcijai šā likuma izpratnē un </a:t>
            </a:r>
            <a:r>
              <a:rPr lang="lv-LV" sz="2000" b="1" u="sng" dirty="0" smtClean="0">
                <a:latin typeface="Cambria" panose="02040503050406030204" pitchFamily="18" charset="0"/>
              </a:rPr>
              <a:t>ir mazāka par 0,5 hektāriem </a:t>
            </a:r>
          </a:p>
          <a:p>
            <a:pPr eaLnBrk="1" hangingPunct="1"/>
            <a:endParaRPr lang="lv-LV" sz="1800" b="1" u="sng" dirty="0" smtClean="0">
              <a:solidFill>
                <a:srgbClr val="006600"/>
              </a:solidFill>
            </a:endParaRPr>
          </a:p>
        </p:txBody>
      </p:sp>
    </p:spTree>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7" name="Title 1"/>
          <p:cNvSpPr>
            <a:spLocks noGrp="1"/>
          </p:cNvSpPr>
          <p:nvPr>
            <p:ph type="title" idx="4294967295"/>
          </p:nvPr>
        </p:nvSpPr>
        <p:spPr>
          <a:xfrm>
            <a:off x="900113" y="188913"/>
            <a:ext cx="6624637" cy="1511300"/>
          </a:xfrm>
        </p:spPr>
        <p:txBody>
          <a:bodyPr/>
          <a:lstStyle/>
          <a:p>
            <a:pPr algn="ctr" eaLnBrk="1" hangingPunct="1"/>
            <a:r>
              <a:rPr lang="lv-LV" sz="2400" dirty="0" smtClean="0">
                <a:latin typeface="Cambria" panose="02040503050406030204" pitchFamily="18" charset="0"/>
              </a:rPr>
              <a:t>MEŽA ILGTSPĒJĪGAS APSAIMNIEKOŠANAS NOVĒRTĒŠANA UN NOSACĪJUMI</a:t>
            </a:r>
          </a:p>
        </p:txBody>
      </p:sp>
      <p:sp>
        <p:nvSpPr>
          <p:cNvPr id="24578" name="Content Placeholder 2"/>
          <p:cNvSpPr>
            <a:spLocks noGrp="1"/>
          </p:cNvSpPr>
          <p:nvPr>
            <p:ph idx="4294967295"/>
          </p:nvPr>
        </p:nvSpPr>
        <p:spPr>
          <a:xfrm>
            <a:off x="900113" y="1916113"/>
            <a:ext cx="6624637" cy="4321175"/>
          </a:xfrm>
        </p:spPr>
        <p:txBody>
          <a:bodyPr/>
          <a:lstStyle/>
          <a:p>
            <a:pPr marL="457200" indent="-457200" algn="just"/>
            <a:r>
              <a:rPr lang="lv-LV" dirty="0" smtClean="0"/>
              <a:t> </a:t>
            </a:r>
            <a:r>
              <a:rPr lang="lv-LV" sz="2000" b="1" dirty="0" smtClean="0">
                <a:latin typeface="Cambria" panose="02040503050406030204" pitchFamily="18" charset="0"/>
              </a:rPr>
              <a:t>Ministru kabinets nosaka kārtību meža ilgtspējīgas apsaimniekošanas novērtēšanai, ievērojot </a:t>
            </a:r>
            <a:r>
              <a:rPr lang="lv-LV" sz="2000" b="1" dirty="0" err="1" smtClean="0">
                <a:latin typeface="Cambria" panose="02040503050406030204" pitchFamily="18" charset="0"/>
              </a:rPr>
              <a:t>Paneiropas</a:t>
            </a:r>
            <a:r>
              <a:rPr lang="lv-LV" sz="2000" b="1" dirty="0" smtClean="0">
                <a:latin typeface="Cambria" panose="02040503050406030204" pitchFamily="18" charset="0"/>
              </a:rPr>
              <a:t> meža ilgtspējīgas apsaimniekošanas kritērijus un indikatorus.</a:t>
            </a:r>
          </a:p>
          <a:p>
            <a:pPr marL="457200" indent="-457200" algn="just"/>
            <a:endParaRPr lang="lv-LV" sz="2000" b="1" dirty="0" smtClean="0">
              <a:latin typeface="Cambria" panose="02040503050406030204" pitchFamily="18" charset="0"/>
            </a:endParaRPr>
          </a:p>
          <a:p>
            <a:pPr marL="457200" indent="-457200" algn="just"/>
            <a:r>
              <a:rPr lang="lv-LV" sz="2000" b="1" dirty="0" smtClean="0">
                <a:latin typeface="Cambria" panose="02040503050406030204" pitchFamily="18" charset="0"/>
              </a:rPr>
              <a:t>Pilsētu un ciemu teritorijā meža apsaimniekošanas papildus nosacījumus paredz arī pašvaldību saistošie noteikumi.</a:t>
            </a:r>
          </a:p>
          <a:p>
            <a:pPr marL="457200" indent="-457200" algn="just"/>
            <a:endParaRPr lang="lv-LV" sz="2000" b="1" dirty="0" smtClean="0">
              <a:latin typeface="Cambria" panose="02040503050406030204" pitchFamily="18" charset="0"/>
            </a:endParaRPr>
          </a:p>
          <a:p>
            <a:pPr marL="457200" indent="-457200" algn="just"/>
            <a:r>
              <a:rPr lang="lv-LV" sz="2000" b="1" dirty="0" smtClean="0">
                <a:latin typeface="Cambria" panose="02040503050406030204" pitchFamily="18" charset="0"/>
              </a:rPr>
              <a:t>Meža apsaimniekošana nedrīkst būt pretrunā ar teritorijas attīstības plānošanas dokumentu prasībām.</a:t>
            </a:r>
          </a:p>
          <a:p>
            <a:pPr marL="457200" indent="-457200" algn="just"/>
            <a:r>
              <a:rPr lang="lv-LV" sz="2000" dirty="0" smtClean="0"/>
              <a:t> </a:t>
            </a:r>
          </a:p>
          <a:p>
            <a:pPr marL="457200" indent="-457200" algn="just"/>
            <a:endParaRPr lang="lv-LV" dirty="0" smtClean="0"/>
          </a:p>
          <a:p>
            <a:pPr marL="457200" indent="-457200" algn="just"/>
            <a:endParaRPr lang="lv-LV" dirty="0" smtClean="0"/>
          </a:p>
        </p:txBody>
      </p:sp>
    </p:spTree>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Tike_esityspohjat">
  <a:themeElements>
    <a:clrScheme name="Tike_esityspohjat 9">
      <a:dk1>
        <a:srgbClr val="292929"/>
      </a:dk1>
      <a:lt1>
        <a:srgbClr val="FFFFFF"/>
      </a:lt1>
      <a:dk2>
        <a:srgbClr val="7D6A39"/>
      </a:dk2>
      <a:lt2>
        <a:srgbClr val="292617"/>
      </a:lt2>
      <a:accent1>
        <a:srgbClr val="CAACCC"/>
      </a:accent1>
      <a:accent2>
        <a:srgbClr val="A7CCD9"/>
      </a:accent2>
      <a:accent3>
        <a:srgbClr val="FFFFFF"/>
      </a:accent3>
      <a:accent4>
        <a:srgbClr val="212121"/>
      </a:accent4>
      <a:accent5>
        <a:srgbClr val="E1D2E2"/>
      </a:accent5>
      <a:accent6>
        <a:srgbClr val="97B9C4"/>
      </a:accent6>
      <a:hlink>
        <a:srgbClr val="9595FF"/>
      </a:hlink>
      <a:folHlink>
        <a:srgbClr val="8888AE"/>
      </a:folHlink>
    </a:clrScheme>
    <a:fontScheme name="Tike_esityspohja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190500" marR="0" indent="-190500" algn="l" defTabSz="1181100" rtl="0" eaLnBrk="1" fontAlgn="base" latinLnBrk="0" hangingPunct="1">
          <a:lnSpc>
            <a:spcPct val="100000"/>
          </a:lnSpc>
          <a:spcBef>
            <a:spcPct val="20000"/>
          </a:spcBef>
          <a:spcAft>
            <a:spcPct val="0"/>
          </a:spcAft>
          <a:buClrTx/>
          <a:buSzPct val="90000"/>
          <a:buFont typeface="Wingdings" pitchFamily="2" charset="2"/>
          <a:buNone/>
          <a:tabLst/>
          <a:defRPr kumimoji="0" lang="fi-FI" sz="2200" b="0" i="0" u="none" strike="noStrike" cap="none" normalizeH="0" baseline="0" smtClean="0">
            <a:ln>
              <a:noFill/>
            </a:ln>
            <a:solidFill>
              <a:srgbClr val="333333"/>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190500" marR="0" indent="-190500" algn="l" defTabSz="1181100" rtl="0" eaLnBrk="1" fontAlgn="base" latinLnBrk="0" hangingPunct="1">
          <a:lnSpc>
            <a:spcPct val="100000"/>
          </a:lnSpc>
          <a:spcBef>
            <a:spcPct val="20000"/>
          </a:spcBef>
          <a:spcAft>
            <a:spcPct val="0"/>
          </a:spcAft>
          <a:buClrTx/>
          <a:buSzPct val="90000"/>
          <a:buFont typeface="Wingdings" pitchFamily="2" charset="2"/>
          <a:buNone/>
          <a:tabLst/>
          <a:defRPr kumimoji="0" lang="fi-FI" sz="2200" b="0" i="0" u="none" strike="noStrike" cap="none" normalizeH="0" baseline="0" smtClean="0">
            <a:ln>
              <a:noFill/>
            </a:ln>
            <a:solidFill>
              <a:srgbClr val="333333"/>
            </a:solidFill>
            <a:effectLst/>
            <a:latin typeface="Arial" charset="0"/>
          </a:defRPr>
        </a:defPPr>
      </a:lstStyle>
    </a:lnDef>
  </a:objectDefaults>
  <a:extraClrSchemeLst>
    <a:extraClrScheme>
      <a:clrScheme name="Tike_esityspohjat 1">
        <a:dk1>
          <a:srgbClr val="545472"/>
        </a:dk1>
        <a:lt1>
          <a:srgbClr val="FFFFFF"/>
        </a:lt1>
        <a:dk2>
          <a:srgbClr val="892D5B"/>
        </a:dk2>
        <a:lt2>
          <a:srgbClr val="68A7BE"/>
        </a:lt2>
        <a:accent1>
          <a:srgbClr val="CAACCC"/>
        </a:accent1>
        <a:accent2>
          <a:srgbClr val="A7CCD9"/>
        </a:accent2>
        <a:accent3>
          <a:srgbClr val="FFFFFF"/>
        </a:accent3>
        <a:accent4>
          <a:srgbClr val="464660"/>
        </a:accent4>
        <a:accent5>
          <a:srgbClr val="E1D2E2"/>
        </a:accent5>
        <a:accent6>
          <a:srgbClr val="97B9C4"/>
        </a:accent6>
        <a:hlink>
          <a:srgbClr val="9595FF"/>
        </a:hlink>
        <a:folHlink>
          <a:srgbClr val="8888AE"/>
        </a:folHlink>
      </a:clrScheme>
      <a:clrMap bg1="lt1" tx1="dk1" bg2="lt2" tx2="dk2" accent1="accent1" accent2="accent2" accent3="accent3" accent4="accent4" accent5="accent5" accent6="accent6" hlink="hlink" folHlink="folHlink"/>
    </a:extraClrScheme>
    <a:extraClrScheme>
      <a:clrScheme name="Tike_esityspohjat 2">
        <a:dk1>
          <a:srgbClr val="000000"/>
        </a:dk1>
        <a:lt1>
          <a:srgbClr val="FFFFFF"/>
        </a:lt1>
        <a:dk2>
          <a:srgbClr val="000000"/>
        </a:dk2>
        <a:lt2>
          <a:srgbClr val="333333"/>
        </a:lt2>
        <a:accent1>
          <a:srgbClr val="B2B2B2"/>
        </a:accent1>
        <a:accent2>
          <a:srgbClr val="DDDDDD"/>
        </a:accent2>
        <a:accent3>
          <a:srgbClr val="FFFFFF"/>
        </a:accent3>
        <a:accent4>
          <a:srgbClr val="000000"/>
        </a:accent4>
        <a:accent5>
          <a:srgbClr val="D5D5D5"/>
        </a:accent5>
        <a:accent6>
          <a:srgbClr val="C8C8C8"/>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Tike_esityspohjat 3">
        <a:dk1>
          <a:srgbClr val="545472"/>
        </a:dk1>
        <a:lt1>
          <a:srgbClr val="FFFFFF"/>
        </a:lt1>
        <a:dk2>
          <a:srgbClr val="892D5B"/>
        </a:dk2>
        <a:lt2>
          <a:srgbClr val="AC3872"/>
        </a:lt2>
        <a:accent1>
          <a:srgbClr val="660066"/>
        </a:accent1>
        <a:accent2>
          <a:srgbClr val="E2A6C4"/>
        </a:accent2>
        <a:accent3>
          <a:srgbClr val="FFFFFF"/>
        </a:accent3>
        <a:accent4>
          <a:srgbClr val="464660"/>
        </a:accent4>
        <a:accent5>
          <a:srgbClr val="B8AAB8"/>
        </a:accent5>
        <a:accent6>
          <a:srgbClr val="CD96B1"/>
        </a:accent6>
        <a:hlink>
          <a:srgbClr val="8585FF"/>
        </a:hlink>
        <a:folHlink>
          <a:srgbClr val="563EE8"/>
        </a:folHlink>
      </a:clrScheme>
      <a:clrMap bg1="lt1" tx1="dk1" bg2="lt2" tx2="dk2" accent1="accent1" accent2="accent2" accent3="accent3" accent4="accent4" accent5="accent5" accent6="accent6" hlink="hlink" folHlink="folHlink"/>
    </a:extraClrScheme>
    <a:extraClrScheme>
      <a:clrScheme name="Tike_esityspohjat 4">
        <a:dk1>
          <a:srgbClr val="545472"/>
        </a:dk1>
        <a:lt1>
          <a:srgbClr val="FFFFFF"/>
        </a:lt1>
        <a:dk2>
          <a:srgbClr val="892D5B"/>
        </a:dk2>
        <a:lt2>
          <a:srgbClr val="515BA7"/>
        </a:lt2>
        <a:accent1>
          <a:srgbClr val="8BD8E7"/>
        </a:accent1>
        <a:accent2>
          <a:srgbClr val="A5AAD3"/>
        </a:accent2>
        <a:accent3>
          <a:srgbClr val="FFFFFF"/>
        </a:accent3>
        <a:accent4>
          <a:srgbClr val="464660"/>
        </a:accent4>
        <a:accent5>
          <a:srgbClr val="C4E9F1"/>
        </a:accent5>
        <a:accent6>
          <a:srgbClr val="959ABF"/>
        </a:accent6>
        <a:hlink>
          <a:srgbClr val="B78AFA"/>
        </a:hlink>
        <a:folHlink>
          <a:srgbClr val="A0A5D0"/>
        </a:folHlink>
      </a:clrScheme>
      <a:clrMap bg1="lt1" tx1="dk1" bg2="lt2" tx2="dk2" accent1="accent1" accent2="accent2" accent3="accent3" accent4="accent4" accent5="accent5" accent6="accent6" hlink="hlink" folHlink="folHlink"/>
    </a:extraClrScheme>
    <a:extraClrScheme>
      <a:clrScheme name="Tike_esityspohjat 5">
        <a:dk1>
          <a:srgbClr val="545472"/>
        </a:dk1>
        <a:lt1>
          <a:srgbClr val="FFFFFF"/>
        </a:lt1>
        <a:dk2>
          <a:srgbClr val="37467F"/>
        </a:dk2>
        <a:lt2>
          <a:srgbClr val="547A3C"/>
        </a:lt2>
        <a:accent1>
          <a:srgbClr val="8BD8E7"/>
        </a:accent1>
        <a:accent2>
          <a:srgbClr val="B7D3A5"/>
        </a:accent2>
        <a:accent3>
          <a:srgbClr val="FFFFFF"/>
        </a:accent3>
        <a:accent4>
          <a:srgbClr val="464660"/>
        </a:accent4>
        <a:accent5>
          <a:srgbClr val="C4E9F1"/>
        </a:accent5>
        <a:accent6>
          <a:srgbClr val="A6BF95"/>
        </a:accent6>
        <a:hlink>
          <a:srgbClr val="619147"/>
        </a:hlink>
        <a:folHlink>
          <a:srgbClr val="94BE7C"/>
        </a:folHlink>
      </a:clrScheme>
      <a:clrMap bg1="lt1" tx1="dk1" bg2="lt2" tx2="dk2" accent1="accent1" accent2="accent2" accent3="accent3" accent4="accent4" accent5="accent5" accent6="accent6" hlink="hlink" folHlink="folHlink"/>
    </a:extraClrScheme>
    <a:extraClrScheme>
      <a:clrScheme name="Tike_esityspohjat 6">
        <a:dk1>
          <a:srgbClr val="545472"/>
        </a:dk1>
        <a:lt1>
          <a:srgbClr val="FFFFFF"/>
        </a:lt1>
        <a:dk2>
          <a:srgbClr val="655851"/>
        </a:dk2>
        <a:lt2>
          <a:srgbClr val="B49234"/>
        </a:lt2>
        <a:accent1>
          <a:srgbClr val="F8C684"/>
        </a:accent1>
        <a:accent2>
          <a:srgbClr val="E1CE97"/>
        </a:accent2>
        <a:accent3>
          <a:srgbClr val="FFFFFF"/>
        </a:accent3>
        <a:accent4>
          <a:srgbClr val="464660"/>
        </a:accent4>
        <a:accent5>
          <a:srgbClr val="FBDFC2"/>
        </a:accent5>
        <a:accent6>
          <a:srgbClr val="CCBA88"/>
        </a:accent6>
        <a:hlink>
          <a:srgbClr val="7C6148"/>
        </a:hlink>
        <a:folHlink>
          <a:srgbClr val="8E8562"/>
        </a:folHlink>
      </a:clrScheme>
      <a:clrMap bg1="lt1" tx1="dk1" bg2="lt2" tx2="dk2" accent1="accent1" accent2="accent2" accent3="accent3" accent4="accent4" accent5="accent5" accent6="accent6" hlink="hlink" folHlink="folHlink"/>
    </a:extraClrScheme>
    <a:extraClrScheme>
      <a:clrScheme name="Tike_esityspohjat 7">
        <a:dk1>
          <a:srgbClr val="A8771E"/>
        </a:dk1>
        <a:lt1>
          <a:srgbClr val="FFFFFF"/>
        </a:lt1>
        <a:dk2>
          <a:srgbClr val="892D5B"/>
        </a:dk2>
        <a:lt2>
          <a:srgbClr val="292617"/>
        </a:lt2>
        <a:accent1>
          <a:srgbClr val="CAACCC"/>
        </a:accent1>
        <a:accent2>
          <a:srgbClr val="A7CCD9"/>
        </a:accent2>
        <a:accent3>
          <a:srgbClr val="FFFFFF"/>
        </a:accent3>
        <a:accent4>
          <a:srgbClr val="8F6518"/>
        </a:accent4>
        <a:accent5>
          <a:srgbClr val="E1D2E2"/>
        </a:accent5>
        <a:accent6>
          <a:srgbClr val="97B9C4"/>
        </a:accent6>
        <a:hlink>
          <a:srgbClr val="9595FF"/>
        </a:hlink>
        <a:folHlink>
          <a:srgbClr val="8888AE"/>
        </a:folHlink>
      </a:clrScheme>
      <a:clrMap bg1="lt1" tx1="dk1" bg2="lt2" tx2="dk2" accent1="accent1" accent2="accent2" accent3="accent3" accent4="accent4" accent5="accent5" accent6="accent6" hlink="hlink" folHlink="folHlink"/>
    </a:extraClrScheme>
    <a:extraClrScheme>
      <a:clrScheme name="Tike_esityspohjat 8">
        <a:dk1>
          <a:srgbClr val="000000"/>
        </a:dk1>
        <a:lt1>
          <a:srgbClr val="FFFFFF"/>
        </a:lt1>
        <a:dk2>
          <a:srgbClr val="892D5B"/>
        </a:dk2>
        <a:lt2>
          <a:srgbClr val="292617"/>
        </a:lt2>
        <a:accent1>
          <a:srgbClr val="CAACCC"/>
        </a:accent1>
        <a:accent2>
          <a:srgbClr val="A7CCD9"/>
        </a:accent2>
        <a:accent3>
          <a:srgbClr val="FFFFFF"/>
        </a:accent3>
        <a:accent4>
          <a:srgbClr val="000000"/>
        </a:accent4>
        <a:accent5>
          <a:srgbClr val="E1D2E2"/>
        </a:accent5>
        <a:accent6>
          <a:srgbClr val="97B9C4"/>
        </a:accent6>
        <a:hlink>
          <a:srgbClr val="9595FF"/>
        </a:hlink>
        <a:folHlink>
          <a:srgbClr val="8888AE"/>
        </a:folHlink>
      </a:clrScheme>
      <a:clrMap bg1="lt1" tx1="dk1" bg2="lt2" tx2="dk2" accent1="accent1" accent2="accent2" accent3="accent3" accent4="accent4" accent5="accent5" accent6="accent6" hlink="hlink" folHlink="folHlink"/>
    </a:extraClrScheme>
    <a:extraClrScheme>
      <a:clrScheme name="Tike_esityspohjat 9">
        <a:dk1>
          <a:srgbClr val="292929"/>
        </a:dk1>
        <a:lt1>
          <a:srgbClr val="FFFFFF"/>
        </a:lt1>
        <a:dk2>
          <a:srgbClr val="7D6A39"/>
        </a:dk2>
        <a:lt2>
          <a:srgbClr val="292617"/>
        </a:lt2>
        <a:accent1>
          <a:srgbClr val="CAACCC"/>
        </a:accent1>
        <a:accent2>
          <a:srgbClr val="A7CCD9"/>
        </a:accent2>
        <a:accent3>
          <a:srgbClr val="FFFFFF"/>
        </a:accent3>
        <a:accent4>
          <a:srgbClr val="212121"/>
        </a:accent4>
        <a:accent5>
          <a:srgbClr val="E1D2E2"/>
        </a:accent5>
        <a:accent6>
          <a:srgbClr val="97B9C4"/>
        </a:accent6>
        <a:hlink>
          <a:srgbClr val="9595FF"/>
        </a:hlink>
        <a:folHlink>
          <a:srgbClr val="8888A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Tike_esityspohjat</Template>
  <TotalTime>3209</TotalTime>
  <Words>3932</Words>
  <Application>Microsoft Office PowerPoint</Application>
  <PresentationFormat>Slaidrāde ekrānā (4:3)</PresentationFormat>
  <Paragraphs>433</Paragraphs>
  <Slides>51</Slides>
  <Notes>5</Notes>
  <HiddenSlides>0</HiddenSlides>
  <MMClips>0</MMClips>
  <ScaleCrop>false</ScaleCrop>
  <HeadingPairs>
    <vt:vector size="6" baseType="variant">
      <vt:variant>
        <vt:lpstr>Lietotie fonti</vt:lpstr>
      </vt:variant>
      <vt:variant>
        <vt:i4>6</vt:i4>
      </vt:variant>
      <vt:variant>
        <vt:lpstr>Dizains</vt:lpstr>
      </vt:variant>
      <vt:variant>
        <vt:i4>1</vt:i4>
      </vt:variant>
      <vt:variant>
        <vt:lpstr>Slaidu virsraksti</vt:lpstr>
      </vt:variant>
      <vt:variant>
        <vt:i4>51</vt:i4>
      </vt:variant>
    </vt:vector>
  </HeadingPairs>
  <TitlesOfParts>
    <vt:vector size="58" baseType="lpstr">
      <vt:lpstr>Arial</vt:lpstr>
      <vt:lpstr>Calibri</vt:lpstr>
      <vt:lpstr>Cambria</vt:lpstr>
      <vt:lpstr>Times New Roman</vt:lpstr>
      <vt:lpstr>Verdana</vt:lpstr>
      <vt:lpstr>Wingdings</vt:lpstr>
      <vt:lpstr>Tike_esityspohjat</vt:lpstr>
      <vt:lpstr>  Meža likums un tā prasības</vt:lpstr>
      <vt:lpstr>PowerPoint prezentācija</vt:lpstr>
      <vt:lpstr>GALVENĀS LIKUMA JOMAS</vt:lpstr>
      <vt:lpstr>MEŽA LIKUMA MĒRĶIS</vt:lpstr>
      <vt:lpstr>MEŽA LIKUMA OBJEKTS</vt:lpstr>
      <vt:lpstr>MEŽA LIKUMA OBJEKTS</vt:lpstr>
      <vt:lpstr>MEŽA LIKUMA OBJEKTS</vt:lpstr>
      <vt:lpstr>MEŽA LIKUMA OBJEKTS</vt:lpstr>
      <vt:lpstr>MEŽA ILGTSPĒJĪGAS APSAIMNIEKOŠANAS NOVĒRTĒŠANA UN NOSACĪJUMI</vt:lpstr>
      <vt:lpstr>TIESĪBAS UZTURĒTIES MEŽĀ</vt:lpstr>
      <vt:lpstr>TIESĪBAS UZTURĒTIES MEŽĀ</vt:lpstr>
      <vt:lpstr>KOKU CIRŠANA</vt:lpstr>
      <vt:lpstr>KOKU CIRŠANA</vt:lpstr>
      <vt:lpstr>KOKU CIRŠANA</vt:lpstr>
      <vt:lpstr>KOKU CIRŠANA</vt:lpstr>
      <vt:lpstr>KOKU CIRŠANA</vt:lpstr>
      <vt:lpstr>KOKU CIRŠANA</vt:lpstr>
      <vt:lpstr>KOKU CIRŠANA</vt:lpstr>
      <vt:lpstr>MEŽA  ATJAUNOŠANA</vt:lpstr>
      <vt:lpstr>MEŽA  ATJAUNOŠANA</vt:lpstr>
      <vt:lpstr>MEŽA  ATJAUNOŠANA</vt:lpstr>
      <vt:lpstr>MEŽA  ATJAUNOŠANA UN KOPŠANA</vt:lpstr>
      <vt:lpstr>MEŽA  ATJAUNOŠANA</vt:lpstr>
      <vt:lpstr>MEŽA IEAUDZĒŠANA</vt:lpstr>
      <vt:lpstr>MEŽA IEAUDZĒŠANA UN KOPŠANA</vt:lpstr>
      <vt:lpstr>MEŽA IEAUDZĒŠANA UN KOPŠANA</vt:lpstr>
      <vt:lpstr>PowerPoint prezentācija</vt:lpstr>
      <vt:lpstr>PLANTĀCIJU MEŽI</vt:lpstr>
      <vt:lpstr>PowerPoint prezentācija</vt:lpstr>
      <vt:lpstr>PLANTĀCIJU MEŽI</vt:lpstr>
      <vt:lpstr>PLANTĀCIJU MEŽI</vt:lpstr>
      <vt:lpstr>PLANTĀCIJU MEŽI</vt:lpstr>
      <vt:lpstr>DABAS AIZSARDZĪBA</vt:lpstr>
      <vt:lpstr>DABAS AIZSARDZĪBA</vt:lpstr>
      <vt:lpstr>PARKI UN MEŽAPARKI</vt:lpstr>
      <vt:lpstr>ATMEŽOSANA</vt:lpstr>
      <vt:lpstr>ATMEŽOŠANA</vt:lpstr>
      <vt:lpstr>ATBILDĪBA PAR PĀRKAPUMIEM</vt:lpstr>
      <vt:lpstr>MEŽA VALSTS PARVALDE</vt:lpstr>
      <vt:lpstr>MEŽA VALSTS PĀRVALDE</vt:lpstr>
      <vt:lpstr>MEŽA AIZSARDZĪBA </vt:lpstr>
      <vt:lpstr>MEŽA AIZSARDZĪBAS PASĀKUMI </vt:lpstr>
      <vt:lpstr>ĀRKĀRTĒJO SITUĀCIJU IZSLUDINĀŠANA </vt:lpstr>
      <vt:lpstr>ĀRKĀRTĒJO SITUĀCIJU IZSLUDINĀŠANA </vt:lpstr>
      <vt:lpstr>ĀRKĀRTĒJO SITUĀCIJU IZSLUDINĀŠANA </vt:lpstr>
      <vt:lpstr>ĀRKĀRTĒJO SITUĀCIJU IZSLUDINĀŠANA </vt:lpstr>
      <vt:lpstr>ĀRKĀRTĒJO SITUĀCIJU IZSLUDINĀŠANA </vt:lpstr>
      <vt:lpstr>ĀRKĀRTĒJO SITUĀCIJU IZSLUDINĀŠANA </vt:lpstr>
      <vt:lpstr>MAKSIMĀLI PIEĻAUJAMAIS CIRŠANAS APJOMS</vt:lpstr>
      <vt:lpstr>LATVIJAS MEŽA KRĀJA</vt:lpstr>
      <vt:lpstr>Paldies par uzmanību!       Latvijas Meža īpašnieku un apsaimniekotāju konfederācija sadarbībā ar LPMC un LR ZMMD  Māris Liopa ml@hs.lv  </vt:lpstr>
    </vt:vector>
  </TitlesOfParts>
  <Manager/>
  <Company>Zemkopības ministrija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Grozījumi Meža likumā</dc:title>
  <dc:subject>Prezentācija par likumu "Grozījumi Meža likumā"</dc:subject>
  <dc:creator>Rita Benta</dc:creator>
  <dc:description>rita.benta@zm.gov.lv, telef. 29493126</dc:description>
  <cp:lastModifiedBy>Maris Liopa</cp:lastModifiedBy>
  <cp:revision>253</cp:revision>
  <cp:lastPrinted>2006-03-17T10:46:55Z</cp:lastPrinted>
  <dcterms:created xsi:type="dcterms:W3CDTF">2006-03-09T13:32:51Z</dcterms:created>
  <dcterms:modified xsi:type="dcterms:W3CDTF">2014-11-09T17:01:40Z</dcterms:modified>
</cp:coreProperties>
</file>